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84" r:id="rId7"/>
    <p:sldId id="262" r:id="rId8"/>
    <p:sldId id="265" r:id="rId9"/>
    <p:sldId id="289" r:id="rId10"/>
    <p:sldId id="297" r:id="rId11"/>
    <p:sldId id="290" r:id="rId12"/>
    <p:sldId id="291" r:id="rId13"/>
    <p:sldId id="292" r:id="rId14"/>
    <p:sldId id="299" r:id="rId15"/>
    <p:sldId id="298" r:id="rId16"/>
    <p:sldId id="294" r:id="rId17"/>
    <p:sldId id="288" r:id="rId18"/>
    <p:sldId id="286" r:id="rId19"/>
    <p:sldId id="287" r:id="rId20"/>
    <p:sldId id="275" r:id="rId21"/>
    <p:sldId id="266" r:id="rId22"/>
    <p:sldId id="267" r:id="rId23"/>
    <p:sldId id="268" r:id="rId24"/>
    <p:sldId id="269" r:id="rId25"/>
    <p:sldId id="277" r:id="rId26"/>
    <p:sldId id="276" r:id="rId27"/>
    <p:sldId id="280" r:id="rId28"/>
    <p:sldId id="283" r:id="rId29"/>
    <p:sldId id="279" r:id="rId30"/>
    <p:sldId id="271" r:id="rId31"/>
    <p:sldId id="272" r:id="rId32"/>
    <p:sldId id="27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7D17A008-2570-405B-B6B6-F874A295E85C}">
          <p14:sldIdLst>
            <p14:sldId id="256"/>
            <p14:sldId id="257"/>
          </p14:sldIdLst>
        </p14:section>
        <p14:section name="2010 Law" id="{A52D8257-C207-44A8-A867-843C0FFB1140}">
          <p14:sldIdLst>
            <p14:sldId id="258"/>
            <p14:sldId id="259"/>
            <p14:sldId id="260"/>
            <p14:sldId id="284"/>
            <p14:sldId id="262"/>
          </p14:sldIdLst>
        </p14:section>
        <p14:section name="Exclusion" id="{8E1FDDD4-89BD-480E-B9D4-291B0BAB1083}">
          <p14:sldIdLst>
            <p14:sldId id="265"/>
            <p14:sldId id="289"/>
            <p14:sldId id="297"/>
            <p14:sldId id="290"/>
            <p14:sldId id="291"/>
            <p14:sldId id="292"/>
            <p14:sldId id="299"/>
            <p14:sldId id="298"/>
            <p14:sldId id="294"/>
            <p14:sldId id="288"/>
            <p14:sldId id="286"/>
            <p14:sldId id="287"/>
          </p14:sldIdLst>
        </p14:section>
        <p14:section name="Estate Mistakes" id="{689B8A9E-7501-45DD-8EED-C8F13F533078}">
          <p14:sldIdLst>
            <p14:sldId id="275"/>
            <p14:sldId id="266"/>
            <p14:sldId id="267"/>
            <p14:sldId id="268"/>
            <p14:sldId id="269"/>
          </p14:sldIdLst>
        </p14:section>
        <p14:section name="Fiduciary Mistakes" id="{D81E2BEE-B1EF-44FC-8568-646D9983275D}">
          <p14:sldIdLst>
            <p14:sldId id="277"/>
            <p14:sldId id="276"/>
            <p14:sldId id="280"/>
            <p14:sldId id="283"/>
            <p14:sldId id="279"/>
          </p14:sldIdLst>
        </p14:section>
        <p14:section name="Acknowledgement" id="{45748873-0BC7-406E-A599-A60359B23BE1}">
          <p14:sldIdLst>
            <p14:sldId id="271"/>
          </p14:sldIdLst>
        </p14:section>
        <p14:section name="Conclusion" id="{B8D3538E-08F3-4696-859F-77121D4EFE66}">
          <p14:sldIdLst>
            <p14:sldId id="272"/>
            <p14:sldId id="27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5" autoAdjust="0"/>
    <p:restoredTop sz="94660" autoAdjust="0"/>
  </p:normalViewPr>
  <p:slideViewPr>
    <p:cSldViewPr>
      <p:cViewPr varScale="1">
        <p:scale>
          <a:sx n="78" d="100"/>
          <a:sy n="78" d="100"/>
        </p:scale>
        <p:origin x="-24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CE639A-1A5D-403E-B156-B6E3E8EAB384}"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CE639A-1A5D-403E-B156-B6E3E8EAB384}"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CE639A-1A5D-403E-B156-B6E3E8EAB384}"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CE639A-1A5D-403E-B156-B6E3E8EAB384}"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CE639A-1A5D-403E-B156-B6E3E8EAB384}" type="datetimeFigureOut">
              <a:rPr lang="en-US" smtClean="0"/>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CE639A-1A5D-403E-B156-B6E3E8EAB384}"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CE639A-1A5D-403E-B156-B6E3E8EAB384}" type="datetimeFigureOut">
              <a:rPr lang="en-US" smtClean="0"/>
              <a:t>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CE639A-1A5D-403E-B156-B6E3E8EAB384}" type="datetimeFigureOut">
              <a:rPr lang="en-US" smtClean="0"/>
              <a:t>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CE639A-1A5D-403E-B156-B6E3E8EAB384}" type="datetimeFigureOut">
              <a:rPr lang="en-US" smtClean="0"/>
              <a:t>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21AD2B-7A69-4898-9D45-ED95B96B721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CE639A-1A5D-403E-B156-B6E3E8EAB384}" type="datetimeFigureOut">
              <a:rPr lang="en-US" smtClean="0"/>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1AD2B-7A69-4898-9D45-ED95B96B7212}"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4CE639A-1A5D-403E-B156-B6E3E8EAB384}" type="datetimeFigureOut">
              <a:rPr lang="en-US" smtClean="0"/>
              <a:t>1/12/2012</a:t>
            </a:fld>
            <a:endParaRPr lang="en-US"/>
          </a:p>
        </p:txBody>
      </p:sp>
      <p:sp>
        <p:nvSpPr>
          <p:cNvPr id="9" name="Slide Number Placeholder 8"/>
          <p:cNvSpPr>
            <a:spLocks noGrp="1"/>
          </p:cNvSpPr>
          <p:nvPr>
            <p:ph type="sldNum" sz="quarter" idx="11"/>
          </p:nvPr>
        </p:nvSpPr>
        <p:spPr/>
        <p:txBody>
          <a:bodyPr/>
          <a:lstStyle/>
          <a:p>
            <a:fld id="{0621AD2B-7A69-4898-9D45-ED95B96B7212}"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621AD2B-7A69-4898-9D45-ED95B96B7212}"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4CE639A-1A5D-403E-B156-B6E3E8EAB384}" type="datetimeFigureOut">
              <a:rPr lang="en-US" smtClean="0"/>
              <a:t>1/12/2012</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april.drube@state.mn.us" TargetMode="External"/><Relationship Id="rId2" Type="http://schemas.openxmlformats.org/officeDocument/2006/relationships/hyperlink" Target="mailto:cori.calhoun@state.mn.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hyperlink" Target="http://www.taxes.state.mn.u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lstStyle/>
          <a:p>
            <a:r>
              <a:rPr lang="en-US" dirty="0" smtClean="0"/>
              <a:t>Minnesota Estate Tax </a:t>
            </a:r>
            <a:endParaRPr lang="en-US" dirty="0"/>
          </a:p>
        </p:txBody>
      </p:sp>
      <p:sp>
        <p:nvSpPr>
          <p:cNvPr id="3" name="Subtitle 2"/>
          <p:cNvSpPr>
            <a:spLocks noGrp="1"/>
          </p:cNvSpPr>
          <p:nvPr>
            <p:ph type="subTitle" idx="1"/>
          </p:nvPr>
        </p:nvSpPr>
        <p:spPr>
          <a:xfrm>
            <a:off x="762000" y="4495800"/>
            <a:ext cx="7772400" cy="1143000"/>
          </a:xfrm>
        </p:spPr>
        <p:txBody>
          <a:bodyPr>
            <a:normAutofit/>
          </a:bodyPr>
          <a:lstStyle/>
          <a:p>
            <a:endParaRPr lang="en-US" dirty="0" smtClean="0"/>
          </a:p>
          <a:p>
            <a:r>
              <a:rPr lang="en-US" dirty="0" smtClean="0"/>
              <a:t>Cori Calhoun, Revenue Tax Supervisor</a:t>
            </a:r>
          </a:p>
          <a:p>
            <a:r>
              <a:rPr lang="en-US" dirty="0" smtClean="0"/>
              <a:t>April Drube, Revenue Tax Specialist</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495800"/>
            <a:ext cx="25050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512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500"/>
                                        <p:tgtEl>
                                          <p:spTgt spid="205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70356"/>
            <a:ext cx="8153400" cy="1143000"/>
          </a:xfrm>
        </p:spPr>
        <p:txBody>
          <a:bodyPr/>
          <a:lstStyle/>
          <a:p>
            <a:pPr algn="ctr"/>
            <a:r>
              <a:rPr lang="en-US" sz="3600" dirty="0" smtClean="0"/>
              <a:t>Qualified Heirs &amp;</a:t>
            </a:r>
            <a:br>
              <a:rPr lang="en-US" sz="3600" dirty="0" smtClean="0"/>
            </a:br>
            <a:r>
              <a:rPr lang="en-US" sz="3600" dirty="0" smtClean="0"/>
              <a:t>Family Members</a:t>
            </a:r>
            <a:endParaRPr lang="en-US" sz="3600" dirty="0"/>
          </a:p>
        </p:txBody>
      </p:sp>
      <p:sp>
        <p:nvSpPr>
          <p:cNvPr id="3" name="Content Placeholder 2"/>
          <p:cNvSpPr>
            <a:spLocks noGrp="1"/>
          </p:cNvSpPr>
          <p:nvPr>
            <p:ph idx="1"/>
          </p:nvPr>
        </p:nvSpPr>
        <p:spPr>
          <a:xfrm>
            <a:off x="637032" y="2438400"/>
            <a:ext cx="7315200" cy="3743951"/>
          </a:xfrm>
        </p:spPr>
        <p:txBody>
          <a:bodyPr>
            <a:normAutofit/>
          </a:bodyPr>
          <a:lstStyle/>
          <a:p>
            <a:r>
              <a:rPr lang="en-US" sz="2400" dirty="0" smtClean="0"/>
              <a:t>A “qualified heir” is a </a:t>
            </a:r>
            <a:r>
              <a:rPr lang="en-US" sz="2400" dirty="0"/>
              <a:t>“family </a:t>
            </a:r>
            <a:r>
              <a:rPr lang="en-US" sz="2400" dirty="0" smtClean="0"/>
              <a:t>member” who </a:t>
            </a:r>
            <a:r>
              <a:rPr lang="en-US" sz="2400" dirty="0"/>
              <a:t>acquired </a:t>
            </a:r>
            <a:r>
              <a:rPr lang="en-US" sz="2400" dirty="0" smtClean="0"/>
              <a:t>the property </a:t>
            </a:r>
            <a:r>
              <a:rPr lang="en-US" sz="2400" dirty="0"/>
              <a:t>from the </a:t>
            </a:r>
            <a:r>
              <a:rPr lang="en-US" sz="2400" dirty="0" smtClean="0"/>
              <a:t>decedent.</a:t>
            </a:r>
            <a:endParaRPr lang="en-US" sz="2400" dirty="0"/>
          </a:p>
          <a:p>
            <a:r>
              <a:rPr lang="en-US" sz="2400" dirty="0"/>
              <a:t>A</a:t>
            </a:r>
            <a:r>
              <a:rPr lang="en-US" sz="2400" dirty="0" smtClean="0"/>
              <a:t> “family member” is:</a:t>
            </a:r>
            <a:endParaRPr lang="en-US" sz="2400" dirty="0"/>
          </a:p>
          <a:p>
            <a:pPr lvl="1"/>
            <a:r>
              <a:rPr lang="en-US" dirty="0" smtClean="0"/>
              <a:t>the </a:t>
            </a:r>
            <a:r>
              <a:rPr lang="en-US" dirty="0"/>
              <a:t>decedent’s ancestors (parent, grandparent, etc.);</a:t>
            </a:r>
          </a:p>
          <a:p>
            <a:pPr lvl="1"/>
            <a:r>
              <a:rPr lang="en-US" dirty="0"/>
              <a:t>the decedent’s spouse;</a:t>
            </a:r>
          </a:p>
          <a:p>
            <a:pPr lvl="1"/>
            <a:r>
              <a:rPr lang="en-US" dirty="0"/>
              <a:t>a lineal descendant (child, grandchild, etc.) of the decedent, of the decedent’s spouse or of the decedent’s parents; or</a:t>
            </a:r>
          </a:p>
          <a:p>
            <a:pPr lvl="1"/>
            <a:r>
              <a:rPr lang="en-US" dirty="0"/>
              <a:t>the spouse of any lineal descendant described above.</a:t>
            </a:r>
          </a:p>
        </p:txBody>
      </p:sp>
      <p:pic>
        <p:nvPicPr>
          <p:cNvPr id="5" name="Picture 4" descr="C:\Users\adrube\AppData\Local\Microsoft\Windows\Temporary Internet Files\Content.IE5\YXH2RXGR\MC90028233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533400"/>
            <a:ext cx="1548130" cy="156670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adrube\AppData\Local\Microsoft\Windows\Temporary Internet Files\Content.IE5\68CZ30E6\MC90031977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1448" y="408297"/>
            <a:ext cx="1749247" cy="1816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705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100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1500"/>
                            </p:stCondLst>
                            <p:childTnLst>
                              <p:par>
                                <p:cTn id="9" presetID="16" presetClass="entr" presetSubtype="2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2000"/>
                            </p:stCondLst>
                            <p:childTnLst>
                              <p:par>
                                <p:cTn id="13" presetID="16" presetClass="entr" presetSubtype="21"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2500"/>
                            </p:stCondLst>
                            <p:childTnLst>
                              <p:par>
                                <p:cTn id="17" presetID="16" presetClass="entr" presetSubtype="21"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par>
                          <p:cTn id="20" fill="hold">
                            <p:stCondLst>
                              <p:cond delay="3000"/>
                            </p:stCondLst>
                            <p:childTnLst>
                              <p:par>
                                <p:cTn id="21" presetID="16" presetClass="entr" presetSubtype="21"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par>
                          <p:cTn id="24" fill="hold">
                            <p:stCondLst>
                              <p:cond delay="3500"/>
                            </p:stCondLst>
                            <p:childTnLst>
                              <p:par>
                                <p:cTn id="25" presetID="16" presetClass="entr" presetSubtype="21"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par>
                          <p:cTn id="28" fill="hold">
                            <p:stCondLst>
                              <p:cond delay="4000"/>
                            </p:stCondLst>
                            <p:childTnLst>
                              <p:par>
                                <p:cTn id="29" presetID="10" presetClass="entr" presetSubtype="0"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par>
                          <p:cTn id="32" fill="hold">
                            <p:stCondLst>
                              <p:cond delay="4500"/>
                            </p:stCondLst>
                            <p:childTnLst>
                              <p:par>
                                <p:cTn id="33" presetID="10" presetClass="entr" presetSubtype="0" fill="hold"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             Qualified Small Business Property Exclusion Requirements</a:t>
            </a:r>
            <a:endParaRPr lang="en-US" sz="3600" dirty="0"/>
          </a:p>
        </p:txBody>
      </p:sp>
      <p:sp>
        <p:nvSpPr>
          <p:cNvPr id="3" name="Content Placeholder 2"/>
          <p:cNvSpPr>
            <a:spLocks noGrp="1"/>
          </p:cNvSpPr>
          <p:nvPr>
            <p:ph idx="1"/>
          </p:nvPr>
        </p:nvSpPr>
        <p:spPr/>
        <p:txBody>
          <a:bodyPr>
            <a:normAutofit/>
          </a:bodyPr>
          <a:lstStyle/>
          <a:p>
            <a:r>
              <a:rPr lang="en-US" sz="1800" dirty="0" smtClean="0"/>
              <a:t>1. The value of the property </a:t>
            </a:r>
            <a:r>
              <a:rPr lang="en-US" sz="1800" dirty="0"/>
              <a:t>i</a:t>
            </a:r>
            <a:r>
              <a:rPr lang="en-US" sz="1800" dirty="0" smtClean="0"/>
              <a:t>s included in the decedent’s federal adjusted taxable estate (after deductions, including debts, expenses and bequests to a surviving spouse)</a:t>
            </a:r>
          </a:p>
          <a:p>
            <a:r>
              <a:rPr lang="en-US" sz="1800" dirty="0" smtClean="0"/>
              <a:t>2. The property consists of a trade or business property.</a:t>
            </a:r>
          </a:p>
          <a:p>
            <a:r>
              <a:rPr lang="en-US" sz="1800" dirty="0" smtClean="0"/>
              <a:t>3. The decedent or spouse </a:t>
            </a:r>
            <a:r>
              <a:rPr lang="en-US" sz="1800" b="1" dirty="0" smtClean="0"/>
              <a:t>materially participated</a:t>
            </a:r>
            <a:r>
              <a:rPr lang="en-US" sz="1800" dirty="0" smtClean="0"/>
              <a:t> in the trade or business during the taxable year that ended before the decedent’s death.</a:t>
            </a:r>
          </a:p>
          <a:p>
            <a:r>
              <a:rPr lang="en-US" sz="1800" dirty="0" smtClean="0"/>
              <a:t>4. The trade or business had gross annual sales of $10 million or less during the last taxable year that ended before the decedent’s death.</a:t>
            </a:r>
          </a:p>
          <a:p>
            <a:r>
              <a:rPr lang="en-US" sz="1800" dirty="0" smtClean="0"/>
              <a:t>5. The property does not consist of cash or cash equivalents.</a:t>
            </a:r>
          </a:p>
          <a:p>
            <a:r>
              <a:rPr lang="en-US" sz="1800" dirty="0"/>
              <a:t>6</a:t>
            </a:r>
            <a:r>
              <a:rPr lang="en-US" sz="1800" dirty="0" smtClean="0"/>
              <a:t>. The estate and qualified heir agree to pay the recapture tax, if applicable.</a:t>
            </a:r>
            <a:endParaRPr lang="en-US" sz="1800" dirty="0"/>
          </a:p>
        </p:txBody>
      </p:sp>
      <p:pic>
        <p:nvPicPr>
          <p:cNvPr id="4" name="Picture 4" descr="C:\Users\adrube\AppData\Local\Microsoft\Windows\Temporary Internet Files\Content.IE5\YXH2RXGR\MC90028233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54848"/>
            <a:ext cx="1195070" cy="1209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813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par>
                          <p:cTn id="28" fill="hold">
                            <p:stCondLst>
                              <p:cond delay="3000"/>
                            </p:stCondLst>
                            <p:childTnLst>
                              <p:par>
                                <p:cTn id="29" presetID="16" presetClass="entr" presetSubtype="21"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arn(inVertical)">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            Qualified Farm Property </a:t>
            </a:r>
            <a:br>
              <a:rPr lang="en-US" sz="3600" dirty="0" smtClean="0"/>
            </a:br>
            <a:r>
              <a:rPr lang="en-US" sz="3600" dirty="0" smtClean="0"/>
              <a:t>            Exclusion Requirements</a:t>
            </a:r>
            <a:endParaRPr lang="en-US" sz="3600" dirty="0"/>
          </a:p>
        </p:txBody>
      </p:sp>
      <p:sp>
        <p:nvSpPr>
          <p:cNvPr id="3" name="Content Placeholder 2"/>
          <p:cNvSpPr>
            <a:spLocks noGrp="1"/>
          </p:cNvSpPr>
          <p:nvPr>
            <p:ph idx="1"/>
          </p:nvPr>
        </p:nvSpPr>
        <p:spPr/>
        <p:txBody>
          <a:bodyPr/>
          <a:lstStyle/>
          <a:p>
            <a:pPr lvl="0">
              <a:buClr>
                <a:srgbClr val="A9A57C"/>
              </a:buClr>
            </a:pPr>
            <a:r>
              <a:rPr lang="en-US" sz="1800" dirty="0"/>
              <a:t>1. The value of the property was included in the decedent’s federal adjusted taxable estate, which is after deductions, including debts, expenses and bequests to a surviving spouse</a:t>
            </a:r>
            <a:r>
              <a:rPr lang="en-US" sz="1800" dirty="0" smtClean="0"/>
              <a:t>.</a:t>
            </a:r>
            <a:endParaRPr lang="en-US" dirty="0" smtClean="0"/>
          </a:p>
          <a:p>
            <a:pPr lvl="0">
              <a:buClr>
                <a:srgbClr val="A9A57C"/>
              </a:buClr>
            </a:pPr>
            <a:r>
              <a:rPr lang="en-US" sz="1800" dirty="0" smtClean="0"/>
              <a:t>2. The property consists of a farm meeting the requirements of M.S. 500.24.</a:t>
            </a:r>
          </a:p>
          <a:p>
            <a:pPr lvl="0">
              <a:buClr>
                <a:srgbClr val="A9A57C"/>
              </a:buClr>
            </a:pPr>
            <a:r>
              <a:rPr lang="en-US" sz="1800" dirty="0" smtClean="0"/>
              <a:t>3. The property was classified for property tax purposes as the homestead of the decedent or spouse under M.S. 273.124.</a:t>
            </a:r>
          </a:p>
          <a:p>
            <a:pPr lvl="0">
              <a:buClr>
                <a:srgbClr val="A9A57C"/>
              </a:buClr>
            </a:pPr>
            <a:r>
              <a:rPr lang="en-US" sz="1800" dirty="0" smtClean="0"/>
              <a:t>4. The property was classified for property tax purposes as class 2a property under M.S. 273.13, </a:t>
            </a:r>
            <a:r>
              <a:rPr lang="en-US" sz="1800" dirty="0" err="1" smtClean="0"/>
              <a:t>subd</a:t>
            </a:r>
            <a:r>
              <a:rPr lang="en-US" sz="1800" dirty="0" smtClean="0"/>
              <a:t>. 23.</a:t>
            </a:r>
          </a:p>
          <a:p>
            <a:pPr lvl="0">
              <a:buClr>
                <a:srgbClr val="A9A57C"/>
              </a:buClr>
            </a:pPr>
            <a:r>
              <a:rPr lang="en-US" sz="1800" dirty="0"/>
              <a:t>5</a:t>
            </a:r>
            <a:r>
              <a:rPr lang="en-US" sz="1800" dirty="0" smtClean="0"/>
              <a:t>. The estate and qualified heir agree to pay the recapture tax, if applicable.</a:t>
            </a:r>
            <a:endParaRPr lang="en-US" sz="1800" dirty="0"/>
          </a:p>
        </p:txBody>
      </p:sp>
      <p:pic>
        <p:nvPicPr>
          <p:cNvPr id="4" name="Picture 2" descr="C:\Users\adrube\AppData\Local\Microsoft\Windows\Temporary Internet Files\Content.IE5\68CZ30E6\MC90031977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9623"/>
            <a:ext cx="1451152" cy="1507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0462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par>
                          <p:cTn id="24" fill="hold">
                            <p:stCondLst>
                              <p:cond delay="2500"/>
                            </p:stCondLst>
                            <p:childTnLst>
                              <p:par>
                                <p:cTn id="25" presetID="16" presetClass="entr" presetSubtype="21" fill="hold"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arn(inVertical)">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Recapture Tax is Imposed if…</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1. The qualified heir disposes of any interest in the qualified property (other than by a disposition to a family member), or</a:t>
            </a:r>
          </a:p>
          <a:p>
            <a:r>
              <a:rPr lang="en-US" dirty="0" smtClean="0"/>
              <a:t>2. A family member ceases to use the qualified property in the operation of the trade or business during the three years following decedent’s death.</a:t>
            </a:r>
          </a:p>
          <a:p>
            <a:endParaRPr lang="en-US" dirty="0"/>
          </a:p>
          <a:p>
            <a:endParaRPr lang="en-US" dirty="0" smtClean="0"/>
          </a:p>
          <a:p>
            <a:endParaRPr lang="en-US" dirty="0" smtClean="0"/>
          </a:p>
          <a:p>
            <a:endParaRPr lang="en-US" dirty="0" smtClean="0"/>
          </a:p>
          <a:p>
            <a:r>
              <a:rPr lang="en-US" dirty="0" smtClean="0"/>
              <a:t>The recapture tax equals 16% of the value excluded.</a:t>
            </a:r>
          </a:p>
          <a:p>
            <a:r>
              <a:rPr lang="en-US" dirty="0" smtClean="0"/>
              <a:t>The recapture tax must be paid to the Department within six months after the date of disqualifying disposition or cessation of use.</a:t>
            </a:r>
            <a:endParaRPr lang="en-US" dirty="0"/>
          </a:p>
        </p:txBody>
      </p:sp>
      <p:pic>
        <p:nvPicPr>
          <p:cNvPr id="3074" name="Picture 2" descr="C:\Users\adrube\AppData\Local\Microsoft\Windows\Temporary Internet Files\Content.IE5\68CZ30E6\MC90044039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124200"/>
            <a:ext cx="15240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446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par>
                          <p:cTn id="12" fill="hold">
                            <p:stCondLst>
                              <p:cond delay="1000"/>
                            </p:stCondLst>
                            <p:childTnLst>
                              <p:par>
                                <p:cTn id="13" presetID="14" presetClass="entr" presetSubtype="10" fill="hold" nodeType="after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5" dur="500"/>
                                        <p:tgtEl>
                                          <p:spTgt spid="3">
                                            <p:txEl>
                                              <p:pRg st="6" end="6"/>
                                            </p:txEl>
                                          </p:spTgt>
                                        </p:tgtEl>
                                      </p:cBhvr>
                                    </p:animEffect>
                                  </p:childTnLst>
                                </p:cTn>
                              </p:par>
                            </p:childTnLst>
                          </p:cTn>
                        </p:par>
                        <p:par>
                          <p:cTn id="16" fill="hold">
                            <p:stCondLst>
                              <p:cond delay="1500"/>
                            </p:stCondLst>
                            <p:childTnLst>
                              <p:par>
                                <p:cTn id="17" presetID="14" presetClass="entr" presetSubtype="10" fill="hold" nodeType="after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9" dur="500"/>
                                        <p:tgtEl>
                                          <p:spTgt spid="3">
                                            <p:txEl>
                                              <p:pRg st="7" end="7"/>
                                            </p:txEl>
                                          </p:spTgt>
                                        </p:tgtEl>
                                      </p:cBhvr>
                                    </p:animEffect>
                                  </p:childTnLst>
                                </p:cTn>
                              </p:par>
                            </p:childTnLst>
                          </p:cTn>
                        </p:par>
                        <p:par>
                          <p:cTn id="20" fill="hold">
                            <p:stCondLst>
                              <p:cond delay="2000"/>
                            </p:stCondLst>
                            <p:childTnLst>
                              <p:par>
                                <p:cTn id="21" presetID="53" presetClass="entr" presetSubtype="16" fill="hold" nodeType="afterEffect">
                                  <p:stCondLst>
                                    <p:cond delay="0"/>
                                  </p:stCondLst>
                                  <p:childTnLst>
                                    <p:set>
                                      <p:cBhvr>
                                        <p:cTn id="22" dur="1" fill="hold">
                                          <p:stCondLst>
                                            <p:cond delay="0"/>
                                          </p:stCondLst>
                                        </p:cTn>
                                        <p:tgtEl>
                                          <p:spTgt spid="3074"/>
                                        </p:tgtEl>
                                        <p:attrNameLst>
                                          <p:attrName>style.visibility</p:attrName>
                                        </p:attrNameLst>
                                      </p:cBhvr>
                                      <p:to>
                                        <p:strVal val="visible"/>
                                      </p:to>
                                    </p:set>
                                    <p:anim calcmode="lin" valueType="num">
                                      <p:cBhvr>
                                        <p:cTn id="23" dur="500" fill="hold"/>
                                        <p:tgtEl>
                                          <p:spTgt spid="3074"/>
                                        </p:tgtEl>
                                        <p:attrNameLst>
                                          <p:attrName>ppt_w</p:attrName>
                                        </p:attrNameLst>
                                      </p:cBhvr>
                                      <p:tavLst>
                                        <p:tav tm="0">
                                          <p:val>
                                            <p:fltVal val="0"/>
                                          </p:val>
                                        </p:tav>
                                        <p:tav tm="100000">
                                          <p:val>
                                            <p:strVal val="#ppt_w"/>
                                          </p:val>
                                        </p:tav>
                                      </p:tavLst>
                                    </p:anim>
                                    <p:anim calcmode="lin" valueType="num">
                                      <p:cBhvr>
                                        <p:cTn id="24" dur="500" fill="hold"/>
                                        <p:tgtEl>
                                          <p:spTgt spid="3074"/>
                                        </p:tgtEl>
                                        <p:attrNameLst>
                                          <p:attrName>ppt_h</p:attrName>
                                        </p:attrNameLst>
                                      </p:cBhvr>
                                      <p:tavLst>
                                        <p:tav tm="0">
                                          <p:val>
                                            <p:fltVal val="0"/>
                                          </p:val>
                                        </p:tav>
                                        <p:tav tm="100000">
                                          <p:val>
                                            <p:strVal val="#ppt_h"/>
                                          </p:val>
                                        </p:tav>
                                      </p:tavLst>
                                    </p:anim>
                                    <p:animEffect transition="in" filter="fade">
                                      <p:cBhvr>
                                        <p:cTn id="25" dur="500"/>
                                        <p:tgtEl>
                                          <p:spTgt spid="3074"/>
                                        </p:tgtEl>
                                      </p:cBhvr>
                                    </p:animEffect>
                                  </p:childTnLst>
                                </p:cTn>
                              </p:par>
                            </p:childTnLst>
                          </p:cTn>
                        </p:par>
                        <p:par>
                          <p:cTn id="26" fill="hold">
                            <p:stCondLst>
                              <p:cond delay="2500"/>
                            </p:stCondLst>
                            <p:childTnLst>
                              <p:par>
                                <p:cTn id="27" presetID="32" presetClass="emph" presetSubtype="0" fill="hold" nodeType="afterEffect">
                                  <p:stCondLst>
                                    <p:cond delay="0"/>
                                  </p:stCondLst>
                                  <p:childTnLst>
                                    <p:animRot by="120000">
                                      <p:cBhvr>
                                        <p:cTn id="28" dur="100" fill="hold">
                                          <p:stCondLst>
                                            <p:cond delay="0"/>
                                          </p:stCondLst>
                                        </p:cTn>
                                        <p:tgtEl>
                                          <p:spTgt spid="3074"/>
                                        </p:tgtEl>
                                        <p:attrNameLst>
                                          <p:attrName>r</p:attrName>
                                        </p:attrNameLst>
                                      </p:cBhvr>
                                    </p:animRot>
                                    <p:animRot by="-240000">
                                      <p:cBhvr>
                                        <p:cTn id="29" dur="200" fill="hold">
                                          <p:stCondLst>
                                            <p:cond delay="200"/>
                                          </p:stCondLst>
                                        </p:cTn>
                                        <p:tgtEl>
                                          <p:spTgt spid="3074"/>
                                        </p:tgtEl>
                                        <p:attrNameLst>
                                          <p:attrName>r</p:attrName>
                                        </p:attrNameLst>
                                      </p:cBhvr>
                                    </p:animRot>
                                    <p:animRot by="240000">
                                      <p:cBhvr>
                                        <p:cTn id="30" dur="200" fill="hold">
                                          <p:stCondLst>
                                            <p:cond delay="400"/>
                                          </p:stCondLst>
                                        </p:cTn>
                                        <p:tgtEl>
                                          <p:spTgt spid="3074"/>
                                        </p:tgtEl>
                                        <p:attrNameLst>
                                          <p:attrName>r</p:attrName>
                                        </p:attrNameLst>
                                      </p:cBhvr>
                                    </p:animRot>
                                    <p:animRot by="-240000">
                                      <p:cBhvr>
                                        <p:cTn id="31" dur="200" fill="hold">
                                          <p:stCondLst>
                                            <p:cond delay="600"/>
                                          </p:stCondLst>
                                        </p:cTn>
                                        <p:tgtEl>
                                          <p:spTgt spid="3074"/>
                                        </p:tgtEl>
                                        <p:attrNameLst>
                                          <p:attrName>r</p:attrName>
                                        </p:attrNameLst>
                                      </p:cBhvr>
                                    </p:animRot>
                                    <p:animRot by="120000">
                                      <p:cBhvr>
                                        <p:cTn id="32" dur="200" fill="hold">
                                          <p:stCondLst>
                                            <p:cond delay="800"/>
                                          </p:stCondLst>
                                        </p:cTn>
                                        <p:tgtEl>
                                          <p:spTgt spid="307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Signing the </a:t>
            </a:r>
            <a:r>
              <a:rPr lang="en-US" sz="3600" dirty="0"/>
              <a:t>R</a:t>
            </a:r>
            <a:r>
              <a:rPr lang="en-US" sz="3600" dirty="0" smtClean="0"/>
              <a:t>ecapture Agreement</a:t>
            </a:r>
            <a:endParaRPr lang="en-US" sz="3600" dirty="0"/>
          </a:p>
        </p:txBody>
      </p:sp>
      <p:sp>
        <p:nvSpPr>
          <p:cNvPr id="3" name="Content Placeholder 2"/>
          <p:cNvSpPr>
            <a:spLocks noGrp="1"/>
          </p:cNvSpPr>
          <p:nvPr>
            <p:ph idx="1"/>
          </p:nvPr>
        </p:nvSpPr>
        <p:spPr/>
        <p:txBody>
          <a:bodyPr>
            <a:normAutofit/>
          </a:bodyPr>
          <a:lstStyle/>
          <a:p>
            <a:pPr lvl="1"/>
            <a:r>
              <a:rPr lang="en-US" sz="1800" b="1" dirty="0" smtClean="0"/>
              <a:t>Question</a:t>
            </a:r>
            <a:r>
              <a:rPr lang="en-US" sz="1800" dirty="0" smtClean="0"/>
              <a:t>: Who has to sign the recapture agreement?</a:t>
            </a:r>
            <a:endParaRPr lang="en-US" sz="1800" u="sng" dirty="0">
              <a:solidFill>
                <a:srgbClr val="0070C0"/>
              </a:solidFill>
            </a:endParaRPr>
          </a:p>
          <a:p>
            <a:pPr lvl="1"/>
            <a:r>
              <a:rPr lang="en-US" sz="1800" b="1" dirty="0" smtClean="0"/>
              <a:t>Answer</a:t>
            </a:r>
            <a:r>
              <a:rPr lang="en-US" sz="1800" dirty="0" smtClean="0"/>
              <a:t>: The personal representative of the estate </a:t>
            </a:r>
            <a:r>
              <a:rPr lang="en-US" sz="1800" i="1" dirty="0" smtClean="0"/>
              <a:t>and</a:t>
            </a:r>
            <a:r>
              <a:rPr lang="en-US" sz="1800" dirty="0" smtClean="0"/>
              <a:t> the qualified heirs </a:t>
            </a:r>
            <a:r>
              <a:rPr lang="en-US" sz="1800" dirty="0"/>
              <a:t>that received the excluded property are required to sign the agreement</a:t>
            </a:r>
            <a:r>
              <a:rPr lang="en-US" sz="1800" dirty="0" smtClean="0"/>
              <a:t>.</a:t>
            </a:r>
            <a:endParaRPr lang="en-US" sz="1800" dirty="0"/>
          </a:p>
        </p:txBody>
      </p:sp>
      <p:pic>
        <p:nvPicPr>
          <p:cNvPr id="2050" name="Picture 2" descr="C:\Users\Jryan\AppData\Local\Microsoft\Windows\Temporary Internet Files\Content.IE5\XCKDRG16\MC90038397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44670" y="3733800"/>
            <a:ext cx="1743075" cy="1920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428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16" presetClass="entr" presetSubtype="21" fill="hold" nodeType="afterEffect">
                                  <p:stCondLst>
                                    <p:cond delay="0"/>
                                  </p:stCondLst>
                                  <p:childTnLst>
                                    <p:set>
                                      <p:cBhvr>
                                        <p:cTn id="16" dur="1" fill="hold">
                                          <p:stCondLst>
                                            <p:cond delay="0"/>
                                          </p:stCondLst>
                                        </p:cTn>
                                        <p:tgtEl>
                                          <p:spTgt spid="2050"/>
                                        </p:tgtEl>
                                        <p:attrNameLst>
                                          <p:attrName>style.visibility</p:attrName>
                                        </p:attrNameLst>
                                      </p:cBhvr>
                                      <p:to>
                                        <p:strVal val="visible"/>
                                      </p:to>
                                    </p:set>
                                    <p:animEffect transition="in" filter="barn(inVertical)">
                                      <p:cBhvr>
                                        <p:cTn id="1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Operating the Trade or Business</a:t>
            </a:r>
            <a:endParaRPr lang="en-US" sz="3600" dirty="0"/>
          </a:p>
        </p:txBody>
      </p:sp>
      <p:sp>
        <p:nvSpPr>
          <p:cNvPr id="3" name="Content Placeholder 2"/>
          <p:cNvSpPr>
            <a:spLocks noGrp="1"/>
          </p:cNvSpPr>
          <p:nvPr>
            <p:ph idx="1"/>
          </p:nvPr>
        </p:nvSpPr>
        <p:spPr/>
        <p:txBody>
          <a:bodyPr>
            <a:normAutofit/>
          </a:bodyPr>
          <a:lstStyle/>
          <a:p>
            <a:pPr lvl="1"/>
            <a:r>
              <a:rPr lang="en-US" sz="1800" b="1" dirty="0" smtClean="0"/>
              <a:t>Question</a:t>
            </a:r>
            <a:r>
              <a:rPr lang="en-US" sz="1800" dirty="0" smtClean="0"/>
              <a:t>: Will </a:t>
            </a:r>
            <a:r>
              <a:rPr lang="en-US" sz="1800" dirty="0"/>
              <a:t>property qualify if it is received from the decedent by a qualified heir but a family member other than the qualified heir uses the property to operate the trade or </a:t>
            </a:r>
            <a:r>
              <a:rPr lang="en-US" sz="1800" dirty="0" smtClean="0"/>
              <a:t>business?</a:t>
            </a:r>
            <a:endParaRPr lang="en-US" sz="1800" u="sng" dirty="0">
              <a:solidFill>
                <a:srgbClr val="0070C0"/>
              </a:solidFill>
            </a:endParaRPr>
          </a:p>
          <a:p>
            <a:pPr lvl="1"/>
            <a:r>
              <a:rPr lang="en-US" sz="1800" b="1" dirty="0" smtClean="0"/>
              <a:t>Answer</a:t>
            </a:r>
            <a:r>
              <a:rPr lang="en-US" sz="1800" dirty="0" smtClean="0"/>
              <a:t>: </a:t>
            </a:r>
            <a:r>
              <a:rPr lang="en-US" sz="1800" dirty="0"/>
              <a:t>Yes. </a:t>
            </a:r>
            <a:r>
              <a:rPr lang="en-US" sz="1800" dirty="0" smtClean="0"/>
              <a:t>The requirements </a:t>
            </a:r>
            <a:r>
              <a:rPr lang="en-US" sz="1800" dirty="0"/>
              <a:t>include that a (1) qualified heir received the property from the decedent and (2) family member continuously uses the property in the operation of the trade or business for three years after decedent’s death. There is no requirement that the qualified heir be the same as the family member who operates the trade or business.</a:t>
            </a:r>
          </a:p>
          <a:p>
            <a:pPr lvl="1"/>
            <a:endParaRPr lang="en-US" sz="1800" dirty="0"/>
          </a:p>
        </p:txBody>
      </p:sp>
    </p:spTree>
    <p:extLst>
      <p:ext uri="{BB962C8B-B14F-4D97-AF65-F5344CB8AC3E}">
        <p14:creationId xmlns:p14="http://schemas.microsoft.com/office/powerpoint/2010/main" val="90421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$1 Million Exemption Amount</a:t>
            </a:r>
            <a:endParaRPr lang="en-US" sz="3600" dirty="0"/>
          </a:p>
        </p:txBody>
      </p:sp>
      <p:sp>
        <p:nvSpPr>
          <p:cNvPr id="3" name="Content Placeholder 2"/>
          <p:cNvSpPr>
            <a:spLocks noGrp="1"/>
          </p:cNvSpPr>
          <p:nvPr>
            <p:ph idx="1"/>
          </p:nvPr>
        </p:nvSpPr>
        <p:spPr/>
        <p:txBody>
          <a:bodyPr>
            <a:normAutofit/>
          </a:bodyPr>
          <a:lstStyle/>
          <a:p>
            <a:pPr lvl="1"/>
            <a:r>
              <a:rPr lang="en-US" sz="1800" b="1" dirty="0" smtClean="0"/>
              <a:t>Question</a:t>
            </a:r>
            <a:r>
              <a:rPr lang="en-US" sz="1800" dirty="0" smtClean="0"/>
              <a:t>: If </a:t>
            </a:r>
            <a:r>
              <a:rPr lang="en-US" sz="1800" dirty="0"/>
              <a:t>decedent’s adjusted taxable estate includes $4.5 million in qualified property and an additional $400,000 of personal assets, can the estate exclude $4 million as qualified property and exclude the remaining $900,000 using the $1 million applicable exemption amount?</a:t>
            </a:r>
          </a:p>
          <a:p>
            <a:pPr lvl="1"/>
            <a:endParaRPr lang="en-US" sz="1800" u="sng" dirty="0" smtClean="0">
              <a:solidFill>
                <a:srgbClr val="0070C0"/>
              </a:solidFill>
            </a:endParaRPr>
          </a:p>
          <a:p>
            <a:pPr lvl="1"/>
            <a:r>
              <a:rPr lang="en-US" sz="1800" b="1" dirty="0" smtClean="0"/>
              <a:t>Answer</a:t>
            </a:r>
            <a:r>
              <a:rPr lang="en-US" sz="1800" dirty="0" smtClean="0"/>
              <a:t>: Yes, </a:t>
            </a:r>
            <a:r>
              <a:rPr lang="en-US" sz="1800" dirty="0"/>
              <a:t>the decedent can exclude $4 million as qualified property. After excluding $4 million, decedent’s adjusted taxable estate will be $900,000. Because $900,000 is less than the applicable exemption amount is $1 million, there is no Minnesota estate tax liability</a:t>
            </a:r>
            <a:r>
              <a:rPr lang="en-US" sz="1800" dirty="0" smtClean="0"/>
              <a:t>.</a:t>
            </a:r>
            <a:endParaRPr lang="en-US" u="sng" dirty="0">
              <a:solidFill>
                <a:srgbClr val="0070C0"/>
              </a:solidFill>
            </a:endParaRPr>
          </a:p>
          <a:p>
            <a:pPr lvl="1"/>
            <a:endParaRPr lang="en-US" dirty="0"/>
          </a:p>
        </p:txBody>
      </p:sp>
    </p:spTree>
    <p:extLst>
      <p:ext uri="{BB962C8B-B14F-4D97-AF65-F5344CB8AC3E}">
        <p14:creationId xmlns:p14="http://schemas.microsoft.com/office/powerpoint/2010/main" val="3995201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Types of Qualified Properties</a:t>
            </a:r>
          </a:p>
        </p:txBody>
      </p:sp>
      <p:sp>
        <p:nvSpPr>
          <p:cNvPr id="3" name="Content Placeholder 2"/>
          <p:cNvSpPr>
            <a:spLocks noGrp="1"/>
          </p:cNvSpPr>
          <p:nvPr>
            <p:ph idx="1"/>
          </p:nvPr>
        </p:nvSpPr>
        <p:spPr/>
        <p:txBody>
          <a:bodyPr>
            <a:normAutofit/>
          </a:bodyPr>
          <a:lstStyle/>
          <a:p>
            <a:pPr lvl="1"/>
            <a:r>
              <a:rPr lang="en-US" sz="1800" b="1" dirty="0" smtClean="0"/>
              <a:t>Question</a:t>
            </a:r>
            <a:r>
              <a:rPr lang="en-US" sz="1800" dirty="0"/>
              <a:t>: </a:t>
            </a:r>
            <a:r>
              <a:rPr lang="en-US" sz="1800" dirty="0" smtClean="0"/>
              <a:t>If a farm worth $3 million consists of $1 million of cash, $1 million of farmland, and $1 million of equipment, can the entire $3 million be excluded?</a:t>
            </a:r>
            <a:endParaRPr lang="en-US" sz="1800" dirty="0"/>
          </a:p>
          <a:p>
            <a:pPr lvl="1"/>
            <a:endParaRPr lang="en-US" sz="1800" dirty="0"/>
          </a:p>
          <a:p>
            <a:pPr lvl="1"/>
            <a:r>
              <a:rPr lang="en-US" sz="1800" b="1" dirty="0"/>
              <a:t>Answer</a:t>
            </a:r>
            <a:r>
              <a:rPr lang="en-US" sz="1800" dirty="0"/>
              <a:t>: </a:t>
            </a:r>
            <a:r>
              <a:rPr lang="en-US" sz="1800" dirty="0" smtClean="0"/>
              <a:t>No, because cash cannot be excluded as either Qualified Small Business Property or Qualified Farm Property, the most that could be excluded is $2 million.</a:t>
            </a:r>
            <a:endParaRPr lang="en-US" dirty="0"/>
          </a:p>
          <a:p>
            <a:pPr lvl="1"/>
            <a:endParaRPr lang="en-US" u="sng" dirty="0">
              <a:solidFill>
                <a:srgbClr val="0070C0"/>
              </a:solidFill>
            </a:endParaRPr>
          </a:p>
          <a:p>
            <a:pPr lvl="1"/>
            <a:endParaRPr lang="en-US" dirty="0"/>
          </a:p>
        </p:txBody>
      </p:sp>
      <p:pic>
        <p:nvPicPr>
          <p:cNvPr id="4098" name="Picture 2" descr="C:\Users\adrube\AppData\Local\Microsoft\Windows\Temporary Internet Files\Content.IE5\BC5I2MC3\MC90031945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5536" y="4826465"/>
            <a:ext cx="1232244" cy="116914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Jryan\AppData\Local\Microsoft\Windows\Temporary Internet Files\Content.IE5\RODMOCRX\MC90031977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0432" y="4855882"/>
            <a:ext cx="1280206" cy="132972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Jryan\AppData\Local\Microsoft\Windows\Temporary Internet Files\Content.IE5\PP7HRO2V\MC90038414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6334" y="4855882"/>
            <a:ext cx="1219200" cy="122835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162843" y="5274746"/>
            <a:ext cx="566181"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X</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847414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31" presetClass="entr" presetSubtype="0" fill="hold" nodeType="afterEffect">
                                  <p:stCondLst>
                                    <p:cond delay="0"/>
                                  </p:stCondLst>
                                  <p:childTnLst>
                                    <p:set>
                                      <p:cBhvr>
                                        <p:cTn id="16" dur="1" fill="hold">
                                          <p:stCondLst>
                                            <p:cond delay="0"/>
                                          </p:stCondLst>
                                        </p:cTn>
                                        <p:tgtEl>
                                          <p:spTgt spid="4098"/>
                                        </p:tgtEl>
                                        <p:attrNameLst>
                                          <p:attrName>style.visibility</p:attrName>
                                        </p:attrNameLst>
                                      </p:cBhvr>
                                      <p:to>
                                        <p:strVal val="visible"/>
                                      </p:to>
                                    </p:set>
                                    <p:anim calcmode="lin" valueType="num">
                                      <p:cBhvr>
                                        <p:cTn id="17" dur="1000" fill="hold"/>
                                        <p:tgtEl>
                                          <p:spTgt spid="4098"/>
                                        </p:tgtEl>
                                        <p:attrNameLst>
                                          <p:attrName>ppt_w</p:attrName>
                                        </p:attrNameLst>
                                      </p:cBhvr>
                                      <p:tavLst>
                                        <p:tav tm="0">
                                          <p:val>
                                            <p:fltVal val="0"/>
                                          </p:val>
                                        </p:tav>
                                        <p:tav tm="100000">
                                          <p:val>
                                            <p:strVal val="#ppt_w"/>
                                          </p:val>
                                        </p:tav>
                                      </p:tavLst>
                                    </p:anim>
                                    <p:anim calcmode="lin" valueType="num">
                                      <p:cBhvr>
                                        <p:cTn id="18" dur="1000" fill="hold"/>
                                        <p:tgtEl>
                                          <p:spTgt spid="4098"/>
                                        </p:tgtEl>
                                        <p:attrNameLst>
                                          <p:attrName>ppt_h</p:attrName>
                                        </p:attrNameLst>
                                      </p:cBhvr>
                                      <p:tavLst>
                                        <p:tav tm="0">
                                          <p:val>
                                            <p:fltVal val="0"/>
                                          </p:val>
                                        </p:tav>
                                        <p:tav tm="100000">
                                          <p:val>
                                            <p:strVal val="#ppt_h"/>
                                          </p:val>
                                        </p:tav>
                                      </p:tavLst>
                                    </p:anim>
                                    <p:anim calcmode="lin" valueType="num">
                                      <p:cBhvr>
                                        <p:cTn id="19" dur="1000" fill="hold"/>
                                        <p:tgtEl>
                                          <p:spTgt spid="4098"/>
                                        </p:tgtEl>
                                        <p:attrNameLst>
                                          <p:attrName>style.rotation</p:attrName>
                                        </p:attrNameLst>
                                      </p:cBhvr>
                                      <p:tavLst>
                                        <p:tav tm="0">
                                          <p:val>
                                            <p:fltVal val="90"/>
                                          </p:val>
                                        </p:tav>
                                        <p:tav tm="100000">
                                          <p:val>
                                            <p:fltVal val="0"/>
                                          </p:val>
                                        </p:tav>
                                      </p:tavLst>
                                    </p:anim>
                                    <p:animEffect transition="in" filter="fade">
                                      <p:cBhvr>
                                        <p:cTn id="20" dur="1000"/>
                                        <p:tgtEl>
                                          <p:spTgt spid="4098"/>
                                        </p:tgtEl>
                                      </p:cBhvr>
                                    </p:animEffect>
                                  </p:childTnLst>
                                </p:cTn>
                              </p:par>
                            </p:childTnLst>
                          </p:cTn>
                        </p:par>
                        <p:par>
                          <p:cTn id="21" fill="hold">
                            <p:stCondLst>
                              <p:cond delay="2000"/>
                            </p:stCondLst>
                            <p:childTnLst>
                              <p:par>
                                <p:cTn id="22" presetID="31" presetClass="entr" presetSubtype="0" fill="hold" nodeType="afterEffect">
                                  <p:stCondLst>
                                    <p:cond delay="0"/>
                                  </p:stCondLst>
                                  <p:childTnLst>
                                    <p:set>
                                      <p:cBhvr>
                                        <p:cTn id="23" dur="1" fill="hold">
                                          <p:stCondLst>
                                            <p:cond delay="0"/>
                                          </p:stCondLst>
                                        </p:cTn>
                                        <p:tgtEl>
                                          <p:spTgt spid="1026"/>
                                        </p:tgtEl>
                                        <p:attrNameLst>
                                          <p:attrName>style.visibility</p:attrName>
                                        </p:attrNameLst>
                                      </p:cBhvr>
                                      <p:to>
                                        <p:strVal val="visible"/>
                                      </p:to>
                                    </p:set>
                                    <p:anim calcmode="lin" valueType="num">
                                      <p:cBhvr>
                                        <p:cTn id="24" dur="1000" fill="hold"/>
                                        <p:tgtEl>
                                          <p:spTgt spid="1026"/>
                                        </p:tgtEl>
                                        <p:attrNameLst>
                                          <p:attrName>ppt_w</p:attrName>
                                        </p:attrNameLst>
                                      </p:cBhvr>
                                      <p:tavLst>
                                        <p:tav tm="0">
                                          <p:val>
                                            <p:fltVal val="0"/>
                                          </p:val>
                                        </p:tav>
                                        <p:tav tm="100000">
                                          <p:val>
                                            <p:strVal val="#ppt_w"/>
                                          </p:val>
                                        </p:tav>
                                      </p:tavLst>
                                    </p:anim>
                                    <p:anim calcmode="lin" valueType="num">
                                      <p:cBhvr>
                                        <p:cTn id="25" dur="1000" fill="hold"/>
                                        <p:tgtEl>
                                          <p:spTgt spid="1026"/>
                                        </p:tgtEl>
                                        <p:attrNameLst>
                                          <p:attrName>ppt_h</p:attrName>
                                        </p:attrNameLst>
                                      </p:cBhvr>
                                      <p:tavLst>
                                        <p:tav tm="0">
                                          <p:val>
                                            <p:fltVal val="0"/>
                                          </p:val>
                                        </p:tav>
                                        <p:tav tm="100000">
                                          <p:val>
                                            <p:strVal val="#ppt_h"/>
                                          </p:val>
                                        </p:tav>
                                      </p:tavLst>
                                    </p:anim>
                                    <p:anim calcmode="lin" valueType="num">
                                      <p:cBhvr>
                                        <p:cTn id="26" dur="1000" fill="hold"/>
                                        <p:tgtEl>
                                          <p:spTgt spid="1026"/>
                                        </p:tgtEl>
                                        <p:attrNameLst>
                                          <p:attrName>style.rotation</p:attrName>
                                        </p:attrNameLst>
                                      </p:cBhvr>
                                      <p:tavLst>
                                        <p:tav tm="0">
                                          <p:val>
                                            <p:fltVal val="90"/>
                                          </p:val>
                                        </p:tav>
                                        <p:tav tm="100000">
                                          <p:val>
                                            <p:fltVal val="0"/>
                                          </p:val>
                                        </p:tav>
                                      </p:tavLst>
                                    </p:anim>
                                    <p:animEffect transition="in" filter="fade">
                                      <p:cBhvr>
                                        <p:cTn id="27" dur="1000"/>
                                        <p:tgtEl>
                                          <p:spTgt spid="1026"/>
                                        </p:tgtEl>
                                      </p:cBhvr>
                                    </p:animEffect>
                                  </p:childTnLst>
                                </p:cTn>
                              </p:par>
                            </p:childTnLst>
                          </p:cTn>
                        </p:par>
                        <p:par>
                          <p:cTn id="28" fill="hold">
                            <p:stCondLst>
                              <p:cond delay="3000"/>
                            </p:stCondLst>
                            <p:childTnLst>
                              <p:par>
                                <p:cTn id="29" presetID="31" presetClass="entr" presetSubtype="0" fill="hold" nodeType="afterEffect">
                                  <p:stCondLst>
                                    <p:cond delay="0"/>
                                  </p:stCondLst>
                                  <p:childTnLst>
                                    <p:set>
                                      <p:cBhvr>
                                        <p:cTn id="30" dur="1" fill="hold">
                                          <p:stCondLst>
                                            <p:cond delay="0"/>
                                          </p:stCondLst>
                                        </p:cTn>
                                        <p:tgtEl>
                                          <p:spTgt spid="1029"/>
                                        </p:tgtEl>
                                        <p:attrNameLst>
                                          <p:attrName>style.visibility</p:attrName>
                                        </p:attrNameLst>
                                      </p:cBhvr>
                                      <p:to>
                                        <p:strVal val="visible"/>
                                      </p:to>
                                    </p:set>
                                    <p:anim calcmode="lin" valueType="num">
                                      <p:cBhvr>
                                        <p:cTn id="31" dur="1000" fill="hold"/>
                                        <p:tgtEl>
                                          <p:spTgt spid="1029"/>
                                        </p:tgtEl>
                                        <p:attrNameLst>
                                          <p:attrName>ppt_w</p:attrName>
                                        </p:attrNameLst>
                                      </p:cBhvr>
                                      <p:tavLst>
                                        <p:tav tm="0">
                                          <p:val>
                                            <p:fltVal val="0"/>
                                          </p:val>
                                        </p:tav>
                                        <p:tav tm="100000">
                                          <p:val>
                                            <p:strVal val="#ppt_w"/>
                                          </p:val>
                                        </p:tav>
                                      </p:tavLst>
                                    </p:anim>
                                    <p:anim calcmode="lin" valueType="num">
                                      <p:cBhvr>
                                        <p:cTn id="32" dur="1000" fill="hold"/>
                                        <p:tgtEl>
                                          <p:spTgt spid="1029"/>
                                        </p:tgtEl>
                                        <p:attrNameLst>
                                          <p:attrName>ppt_h</p:attrName>
                                        </p:attrNameLst>
                                      </p:cBhvr>
                                      <p:tavLst>
                                        <p:tav tm="0">
                                          <p:val>
                                            <p:fltVal val="0"/>
                                          </p:val>
                                        </p:tav>
                                        <p:tav tm="100000">
                                          <p:val>
                                            <p:strVal val="#ppt_h"/>
                                          </p:val>
                                        </p:tav>
                                      </p:tavLst>
                                    </p:anim>
                                    <p:anim calcmode="lin" valueType="num">
                                      <p:cBhvr>
                                        <p:cTn id="33" dur="1000" fill="hold"/>
                                        <p:tgtEl>
                                          <p:spTgt spid="1029"/>
                                        </p:tgtEl>
                                        <p:attrNameLst>
                                          <p:attrName>style.rotation</p:attrName>
                                        </p:attrNameLst>
                                      </p:cBhvr>
                                      <p:tavLst>
                                        <p:tav tm="0">
                                          <p:val>
                                            <p:fltVal val="90"/>
                                          </p:val>
                                        </p:tav>
                                        <p:tav tm="100000">
                                          <p:val>
                                            <p:fltVal val="0"/>
                                          </p:val>
                                        </p:tav>
                                      </p:tavLst>
                                    </p:anim>
                                    <p:animEffect transition="in" filter="fade">
                                      <p:cBhvr>
                                        <p:cTn id="34" dur="1000"/>
                                        <p:tgtEl>
                                          <p:spTgt spid="1029"/>
                                        </p:tgtEl>
                                      </p:cBhvr>
                                    </p:animEffect>
                                  </p:childTnLst>
                                </p:cTn>
                              </p:par>
                            </p:childTnLst>
                          </p:cTn>
                        </p:par>
                        <p:par>
                          <p:cTn id="35" fill="hold">
                            <p:stCondLst>
                              <p:cond delay="4000"/>
                            </p:stCondLst>
                            <p:childTnLst>
                              <p:par>
                                <p:cTn id="36" presetID="31" presetClass="entr" presetSubtype="0" fill="hold" grpId="0" nodeType="afterEffect">
                                  <p:stCondLst>
                                    <p:cond delay="0"/>
                                  </p:stCondLst>
                                  <p:childTnLst>
                                    <p:set>
                                      <p:cBhvr>
                                        <p:cTn id="37" dur="1" fill="hold">
                                          <p:stCondLst>
                                            <p:cond delay="0"/>
                                          </p:stCondLst>
                                        </p:cTn>
                                        <p:tgtEl>
                                          <p:spTgt spid="6"/>
                                        </p:tgtEl>
                                        <p:attrNameLst>
                                          <p:attrName>style.visibility</p:attrName>
                                        </p:attrNameLst>
                                      </p:cBhvr>
                                      <p:to>
                                        <p:strVal val="visible"/>
                                      </p:to>
                                    </p:set>
                                    <p:anim calcmode="lin" valueType="num">
                                      <p:cBhvr>
                                        <p:cTn id="38" dur="1000" fill="hold"/>
                                        <p:tgtEl>
                                          <p:spTgt spid="6"/>
                                        </p:tgtEl>
                                        <p:attrNameLst>
                                          <p:attrName>ppt_w</p:attrName>
                                        </p:attrNameLst>
                                      </p:cBhvr>
                                      <p:tavLst>
                                        <p:tav tm="0">
                                          <p:val>
                                            <p:fltVal val="0"/>
                                          </p:val>
                                        </p:tav>
                                        <p:tav tm="100000">
                                          <p:val>
                                            <p:strVal val="#ppt_w"/>
                                          </p:val>
                                        </p:tav>
                                      </p:tavLst>
                                    </p:anim>
                                    <p:anim calcmode="lin" valueType="num">
                                      <p:cBhvr>
                                        <p:cTn id="39" dur="1000" fill="hold"/>
                                        <p:tgtEl>
                                          <p:spTgt spid="6"/>
                                        </p:tgtEl>
                                        <p:attrNameLst>
                                          <p:attrName>ppt_h</p:attrName>
                                        </p:attrNameLst>
                                      </p:cBhvr>
                                      <p:tavLst>
                                        <p:tav tm="0">
                                          <p:val>
                                            <p:fltVal val="0"/>
                                          </p:val>
                                        </p:tav>
                                        <p:tav tm="100000">
                                          <p:val>
                                            <p:strVal val="#ppt_h"/>
                                          </p:val>
                                        </p:tav>
                                      </p:tavLst>
                                    </p:anim>
                                    <p:anim calcmode="lin" valueType="num">
                                      <p:cBhvr>
                                        <p:cTn id="40" dur="1000" fill="hold"/>
                                        <p:tgtEl>
                                          <p:spTgt spid="6"/>
                                        </p:tgtEl>
                                        <p:attrNameLst>
                                          <p:attrName>style.rotation</p:attrName>
                                        </p:attrNameLst>
                                      </p:cBhvr>
                                      <p:tavLst>
                                        <p:tav tm="0">
                                          <p:val>
                                            <p:fltVal val="90"/>
                                          </p:val>
                                        </p:tav>
                                        <p:tav tm="100000">
                                          <p:val>
                                            <p:fltVal val="0"/>
                                          </p:val>
                                        </p:tav>
                                      </p:tavLst>
                                    </p:anim>
                                    <p:animEffect transition="in" filter="fade">
                                      <p:cBhvr>
                                        <p:cTn id="4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620000" cy="1143000"/>
          </a:xfrm>
        </p:spPr>
        <p:txBody>
          <a:bodyPr/>
          <a:lstStyle/>
          <a:p>
            <a:pPr algn="ctr"/>
            <a:r>
              <a:rPr lang="en-US" sz="3600" dirty="0" smtClean="0"/>
              <a:t>Inter </a:t>
            </a:r>
            <a:r>
              <a:rPr lang="en-US" sz="3600" dirty="0" err="1"/>
              <a:t>V</a:t>
            </a:r>
            <a:r>
              <a:rPr lang="en-US" sz="3600" dirty="0" err="1" smtClean="0"/>
              <a:t>ivos</a:t>
            </a:r>
            <a:r>
              <a:rPr lang="en-US" sz="3600" dirty="0" smtClean="0"/>
              <a:t> </a:t>
            </a:r>
            <a:r>
              <a:rPr lang="en-US" sz="3600" dirty="0"/>
              <a:t>Revocable </a:t>
            </a:r>
            <a:r>
              <a:rPr lang="en-US" sz="3600" dirty="0" smtClean="0"/>
              <a:t>Trusts</a:t>
            </a:r>
            <a:endParaRPr lang="en-US" sz="3600" dirty="0"/>
          </a:p>
        </p:txBody>
      </p:sp>
      <p:sp>
        <p:nvSpPr>
          <p:cNvPr id="3" name="Content Placeholder 2"/>
          <p:cNvSpPr>
            <a:spLocks noGrp="1"/>
          </p:cNvSpPr>
          <p:nvPr>
            <p:ph idx="1"/>
          </p:nvPr>
        </p:nvSpPr>
        <p:spPr/>
        <p:txBody>
          <a:bodyPr>
            <a:normAutofit/>
          </a:bodyPr>
          <a:lstStyle/>
          <a:p>
            <a:pPr lvl="1"/>
            <a:r>
              <a:rPr lang="en-US" b="1" dirty="0" smtClean="0"/>
              <a:t>Question</a:t>
            </a:r>
            <a:r>
              <a:rPr lang="en-US" dirty="0" smtClean="0"/>
              <a:t>: If decedent transferred property to an inter </a:t>
            </a:r>
            <a:r>
              <a:rPr lang="en-US" dirty="0" err="1" smtClean="0"/>
              <a:t>vivos</a:t>
            </a:r>
            <a:r>
              <a:rPr lang="en-US" dirty="0" smtClean="0"/>
              <a:t> revocable trust, is the decedent eligible to exclude the value of the property as qualified small business or qualified farm property?</a:t>
            </a:r>
          </a:p>
          <a:p>
            <a:pPr lvl="1"/>
            <a:endParaRPr lang="en-US" dirty="0"/>
          </a:p>
          <a:p>
            <a:pPr lvl="1"/>
            <a:r>
              <a:rPr lang="en-US" b="1" dirty="0" smtClean="0"/>
              <a:t>Answer</a:t>
            </a:r>
            <a:r>
              <a:rPr lang="en-US" dirty="0" smtClean="0"/>
              <a:t>: Under current law, no, but the Department is seeking legislation to correct this.</a:t>
            </a:r>
            <a:endParaRPr lang="en-US" b="1" u="sng" dirty="0" smtClean="0"/>
          </a:p>
        </p:txBody>
      </p:sp>
    </p:spTree>
    <p:extLst>
      <p:ext uri="{BB962C8B-B14F-4D97-AF65-F5344CB8AC3E}">
        <p14:creationId xmlns:p14="http://schemas.microsoft.com/office/powerpoint/2010/main" val="423986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Life </a:t>
            </a:r>
            <a:r>
              <a:rPr lang="en-US" sz="3600" dirty="0"/>
              <a:t>Estate</a:t>
            </a:r>
          </a:p>
        </p:txBody>
      </p:sp>
      <p:sp>
        <p:nvSpPr>
          <p:cNvPr id="3" name="Content Placeholder 2"/>
          <p:cNvSpPr>
            <a:spLocks noGrp="1"/>
          </p:cNvSpPr>
          <p:nvPr>
            <p:ph idx="1"/>
          </p:nvPr>
        </p:nvSpPr>
        <p:spPr/>
        <p:txBody>
          <a:bodyPr>
            <a:normAutofit/>
          </a:bodyPr>
          <a:lstStyle/>
          <a:p>
            <a:pPr lvl="1"/>
            <a:r>
              <a:rPr lang="en-US" b="1" dirty="0" smtClean="0"/>
              <a:t>Question</a:t>
            </a:r>
            <a:r>
              <a:rPr lang="en-US" dirty="0" smtClean="0"/>
              <a:t>: If during decedent’s life, decedent transferred a remainder interest in property to a qualified heir, reserving a life estate for herself, could the decedent exclude the property as qualified small business or qualified farm property?</a:t>
            </a:r>
            <a:endParaRPr lang="en-US" dirty="0"/>
          </a:p>
          <a:p>
            <a:pPr lvl="1"/>
            <a:endParaRPr lang="en-US" dirty="0" smtClean="0"/>
          </a:p>
          <a:p>
            <a:pPr lvl="1"/>
            <a:r>
              <a:rPr lang="en-US" b="1" dirty="0" smtClean="0"/>
              <a:t>Answer</a:t>
            </a:r>
            <a:r>
              <a:rPr lang="en-US" dirty="0" smtClean="0"/>
              <a:t>: Yes, so long as all the necessary requirements are met, including that the value of the property is included in the decedent’s gross estate (per IRC § 2036) and that decedent continuously owned the property during the three-year period prior to death (either through the life-estate or ownership in the entirety). </a:t>
            </a:r>
          </a:p>
        </p:txBody>
      </p:sp>
    </p:spTree>
    <p:extLst>
      <p:ext uri="{BB962C8B-B14F-4D97-AF65-F5344CB8AC3E}">
        <p14:creationId xmlns:p14="http://schemas.microsoft.com/office/powerpoint/2010/main" val="2132034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183880" cy="1051560"/>
          </a:xfrm>
        </p:spPr>
        <p:txBody>
          <a:bodyPr/>
          <a:lstStyle/>
          <a:p>
            <a:r>
              <a:rPr lang="en-US" dirty="0" smtClean="0"/>
              <a:t>Topics</a:t>
            </a:r>
            <a:endParaRPr lang="en-US" dirty="0"/>
          </a:p>
        </p:txBody>
      </p:sp>
      <p:sp>
        <p:nvSpPr>
          <p:cNvPr id="3" name="Content Placeholder 2"/>
          <p:cNvSpPr>
            <a:spLocks noGrp="1"/>
          </p:cNvSpPr>
          <p:nvPr>
            <p:ph idx="1"/>
          </p:nvPr>
        </p:nvSpPr>
        <p:spPr>
          <a:xfrm>
            <a:off x="0" y="1752600"/>
            <a:ext cx="8488680" cy="4340352"/>
          </a:xfrm>
        </p:spPr>
        <p:txBody>
          <a:bodyPr>
            <a:normAutofit/>
          </a:bodyPr>
          <a:lstStyle/>
          <a:p>
            <a:pPr lvl="1"/>
            <a:r>
              <a:rPr lang="en-US" sz="2400" dirty="0" smtClean="0"/>
              <a:t>1. 2010 &amp; 2011 Minnesota and IRS Estate Tax Comparisons</a:t>
            </a:r>
          </a:p>
          <a:p>
            <a:pPr lvl="1"/>
            <a:r>
              <a:rPr lang="en-US" sz="2400" dirty="0" smtClean="0"/>
              <a:t>2. Qualified Small Business and Farm Property Exclusion</a:t>
            </a:r>
          </a:p>
          <a:p>
            <a:pPr lvl="1"/>
            <a:r>
              <a:rPr lang="en-US" sz="2400" dirty="0" smtClean="0"/>
              <a:t>3. Estate Tax Common Mistakes</a:t>
            </a:r>
          </a:p>
          <a:p>
            <a:pPr lvl="1"/>
            <a:r>
              <a:rPr lang="en-US" sz="2400" dirty="0" smtClean="0"/>
              <a:t>4. Fiduciary Tax Common Mistakes</a:t>
            </a:r>
          </a:p>
          <a:p>
            <a:pPr lvl="1"/>
            <a:r>
              <a:rPr lang="en-US" sz="2400" dirty="0" smtClean="0"/>
              <a:t>5. Communication and System Changes at the Department</a:t>
            </a:r>
          </a:p>
        </p:txBody>
      </p:sp>
    </p:spTree>
    <p:extLst>
      <p:ext uri="{BB962C8B-B14F-4D97-AF65-F5344CB8AC3E}">
        <p14:creationId xmlns:p14="http://schemas.microsoft.com/office/powerpoint/2010/main" val="249169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Estate Tax Common Mistakes</a:t>
            </a:r>
            <a:endParaRPr lang="en-US" dirty="0"/>
          </a:p>
        </p:txBody>
      </p:sp>
      <p:sp>
        <p:nvSpPr>
          <p:cNvPr id="3" name="Content Placeholder 2"/>
          <p:cNvSpPr>
            <a:spLocks noGrp="1"/>
          </p:cNvSpPr>
          <p:nvPr>
            <p:ph idx="1"/>
          </p:nvPr>
        </p:nvSpPr>
        <p:spPr>
          <a:xfrm>
            <a:off x="457200" y="1981200"/>
            <a:ext cx="7620000" cy="3276600"/>
          </a:xfrm>
        </p:spPr>
        <p:txBody>
          <a:bodyPr>
            <a:normAutofit/>
          </a:bodyPr>
          <a:lstStyle/>
          <a:p>
            <a:r>
              <a:rPr lang="en-US" sz="2800" dirty="0" smtClean="0"/>
              <a:t>Topics:</a:t>
            </a:r>
          </a:p>
          <a:p>
            <a:pPr lvl="1"/>
            <a:r>
              <a:rPr lang="en-US" sz="2800" dirty="0" smtClean="0"/>
              <a:t>1. Minnesota </a:t>
            </a:r>
            <a:r>
              <a:rPr lang="en-US" sz="2800" dirty="0" err="1" smtClean="0"/>
              <a:t>Situs</a:t>
            </a:r>
            <a:r>
              <a:rPr lang="en-US" sz="2800" dirty="0" smtClean="0"/>
              <a:t> Law</a:t>
            </a:r>
          </a:p>
          <a:p>
            <a:pPr lvl="1"/>
            <a:r>
              <a:rPr lang="en-US" sz="2800" dirty="0" smtClean="0"/>
              <a:t>2. Charitable and Marital Deductions</a:t>
            </a:r>
          </a:p>
          <a:p>
            <a:pPr lvl="1"/>
            <a:r>
              <a:rPr lang="en-US" sz="2800" dirty="0" smtClean="0"/>
              <a:t>3. Allowable Miscellaneous Deductions</a:t>
            </a:r>
          </a:p>
          <a:p>
            <a:pPr lvl="1"/>
            <a:r>
              <a:rPr lang="en-US" sz="2800" dirty="0" smtClean="0"/>
              <a:t>4. Property Valuation</a:t>
            </a:r>
          </a:p>
        </p:txBody>
      </p:sp>
      <p:pic>
        <p:nvPicPr>
          <p:cNvPr id="1026" name="Picture 2" descr="C:\Users\adrube\AppData\Local\Microsoft\Windows\Temporary Internet Files\Content.IE5\PRF3WC23\MC90007871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3429000"/>
            <a:ext cx="1309876" cy="2462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628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1000"/>
                                        <p:tgtEl>
                                          <p:spTgt spid="3">
                                            <p:txEl>
                                              <p:pRg st="0" end="0"/>
                                            </p:txEl>
                                          </p:spTgt>
                                        </p:tgtEl>
                                      </p:cBhvr>
                                    </p:animEffect>
                                  </p:childTnLst>
                                </p:cTn>
                              </p:par>
                            </p:childTnLst>
                          </p:cTn>
                        </p:par>
                        <p:par>
                          <p:cTn id="8" fill="hold">
                            <p:stCondLst>
                              <p:cond delay="1000"/>
                            </p:stCondLst>
                            <p:childTnLst>
                              <p:par>
                                <p:cTn id="9" presetID="6"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1000"/>
                                        <p:tgtEl>
                                          <p:spTgt spid="3">
                                            <p:txEl>
                                              <p:pRg st="1" end="1"/>
                                            </p:txEl>
                                          </p:spTgt>
                                        </p:tgtEl>
                                      </p:cBhvr>
                                    </p:animEffect>
                                  </p:childTnLst>
                                </p:cTn>
                              </p:par>
                            </p:childTnLst>
                          </p:cTn>
                        </p:par>
                        <p:par>
                          <p:cTn id="12" fill="hold">
                            <p:stCondLst>
                              <p:cond delay="2000"/>
                            </p:stCondLst>
                            <p:childTnLst>
                              <p:par>
                                <p:cTn id="13" presetID="6" presetClass="entr" presetSubtype="16"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1000"/>
                                        <p:tgtEl>
                                          <p:spTgt spid="3">
                                            <p:txEl>
                                              <p:pRg st="2" end="2"/>
                                            </p:txEl>
                                          </p:spTgt>
                                        </p:tgtEl>
                                      </p:cBhvr>
                                    </p:animEffect>
                                  </p:childTnLst>
                                </p:cTn>
                              </p:par>
                            </p:childTnLst>
                          </p:cTn>
                        </p:par>
                        <p:par>
                          <p:cTn id="16" fill="hold">
                            <p:stCondLst>
                              <p:cond delay="3000"/>
                            </p:stCondLst>
                            <p:childTnLst>
                              <p:par>
                                <p:cTn id="17" presetID="6"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1000"/>
                                        <p:tgtEl>
                                          <p:spTgt spid="3">
                                            <p:txEl>
                                              <p:pRg st="3" end="3"/>
                                            </p:txEl>
                                          </p:spTgt>
                                        </p:tgtEl>
                                      </p:cBhvr>
                                    </p:animEffect>
                                  </p:childTnLst>
                                </p:cTn>
                              </p:par>
                            </p:childTnLst>
                          </p:cTn>
                        </p:par>
                        <p:par>
                          <p:cTn id="20" fill="hold">
                            <p:stCondLst>
                              <p:cond delay="4000"/>
                            </p:stCondLst>
                            <p:childTnLst>
                              <p:par>
                                <p:cTn id="21" presetID="6" presetClass="entr" presetSubtype="16"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ircle(in)">
                                      <p:cBhvr>
                                        <p:cTn id="23" dur="1000"/>
                                        <p:tgtEl>
                                          <p:spTgt spid="3">
                                            <p:txEl>
                                              <p:pRg st="4" end="4"/>
                                            </p:txEl>
                                          </p:spTgt>
                                        </p:tgtEl>
                                      </p:cBhvr>
                                    </p:animEffect>
                                  </p:childTnLst>
                                </p:cTn>
                              </p:par>
                            </p:childTnLst>
                          </p:cTn>
                        </p:par>
                        <p:par>
                          <p:cTn id="24" fill="hold">
                            <p:stCondLst>
                              <p:cond delay="5000"/>
                            </p:stCondLst>
                            <p:childTnLst>
                              <p:par>
                                <p:cTn id="25" presetID="53" presetClass="entr" presetSubtype="16" fill="hold" nodeType="afterEffect">
                                  <p:stCondLst>
                                    <p:cond delay="0"/>
                                  </p:stCondLst>
                                  <p:childTnLst>
                                    <p:set>
                                      <p:cBhvr>
                                        <p:cTn id="26" dur="1" fill="hold">
                                          <p:stCondLst>
                                            <p:cond delay="0"/>
                                          </p:stCondLst>
                                        </p:cTn>
                                        <p:tgtEl>
                                          <p:spTgt spid="1026"/>
                                        </p:tgtEl>
                                        <p:attrNameLst>
                                          <p:attrName>style.visibility</p:attrName>
                                        </p:attrNameLst>
                                      </p:cBhvr>
                                      <p:to>
                                        <p:strVal val="visible"/>
                                      </p:to>
                                    </p:set>
                                    <p:anim calcmode="lin" valueType="num">
                                      <p:cBhvr>
                                        <p:cTn id="27" dur="500" fill="hold"/>
                                        <p:tgtEl>
                                          <p:spTgt spid="1026"/>
                                        </p:tgtEl>
                                        <p:attrNameLst>
                                          <p:attrName>ppt_w</p:attrName>
                                        </p:attrNameLst>
                                      </p:cBhvr>
                                      <p:tavLst>
                                        <p:tav tm="0">
                                          <p:val>
                                            <p:fltVal val="0"/>
                                          </p:val>
                                        </p:tav>
                                        <p:tav tm="100000">
                                          <p:val>
                                            <p:strVal val="#ppt_w"/>
                                          </p:val>
                                        </p:tav>
                                      </p:tavLst>
                                    </p:anim>
                                    <p:anim calcmode="lin" valueType="num">
                                      <p:cBhvr>
                                        <p:cTn id="28" dur="500" fill="hold"/>
                                        <p:tgtEl>
                                          <p:spTgt spid="1026"/>
                                        </p:tgtEl>
                                        <p:attrNameLst>
                                          <p:attrName>ppt_h</p:attrName>
                                        </p:attrNameLst>
                                      </p:cBhvr>
                                      <p:tavLst>
                                        <p:tav tm="0">
                                          <p:val>
                                            <p:fltVal val="0"/>
                                          </p:val>
                                        </p:tav>
                                        <p:tav tm="100000">
                                          <p:val>
                                            <p:strVal val="#ppt_h"/>
                                          </p:val>
                                        </p:tav>
                                      </p:tavLst>
                                    </p:anim>
                                    <p:animEffect transition="in" filter="fade">
                                      <p:cBhvr>
                                        <p:cTn id="2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Minnesota </a:t>
            </a:r>
            <a:r>
              <a:rPr lang="en-US" dirty="0" err="1" smtClean="0"/>
              <a:t>Situs</a:t>
            </a:r>
            <a:r>
              <a:rPr lang="en-US" dirty="0" smtClean="0"/>
              <a:t> Laws</a:t>
            </a:r>
            <a:endParaRPr lang="en-US" dirty="0"/>
          </a:p>
        </p:txBody>
      </p:sp>
      <p:sp>
        <p:nvSpPr>
          <p:cNvPr id="3" name="Content Placeholder 2"/>
          <p:cNvSpPr>
            <a:spLocks noGrp="1"/>
          </p:cNvSpPr>
          <p:nvPr>
            <p:ph idx="1"/>
          </p:nvPr>
        </p:nvSpPr>
        <p:spPr/>
        <p:txBody>
          <a:bodyPr/>
          <a:lstStyle/>
          <a:p>
            <a:pPr marL="114300" indent="0">
              <a:buNone/>
            </a:pPr>
            <a:r>
              <a:rPr lang="en-US" dirty="0" smtClean="0"/>
              <a:t>Minnesota Statute </a:t>
            </a:r>
            <a:r>
              <a:rPr lang="en-US" dirty="0" smtClean="0">
                <a:latin typeface="Courier New"/>
                <a:cs typeface="Courier New"/>
              </a:rPr>
              <a:t>§</a:t>
            </a:r>
            <a:r>
              <a:rPr lang="en-US" dirty="0" smtClean="0"/>
              <a:t> 291.005(9):</a:t>
            </a:r>
          </a:p>
          <a:p>
            <a:pPr marL="411480" lvl="1" indent="0">
              <a:buNone/>
            </a:pPr>
            <a:r>
              <a:rPr lang="en-US" i="1" dirty="0"/>
              <a:t>"</a:t>
            </a:r>
            <a:r>
              <a:rPr lang="en-US" i="1" dirty="0" err="1"/>
              <a:t>Situs</a:t>
            </a:r>
            <a:r>
              <a:rPr lang="en-US" i="1" dirty="0"/>
              <a:t> of property" means, with respect to real property, the state or country in which it is located; with respect to tangible personal property, the state or country in which it was normally kept or located at the time of the decedent's death; and with respect to intangible personal property, the state or country in which the decedent was domiciled at death</a:t>
            </a:r>
            <a:r>
              <a:rPr lang="en-US" i="1" dirty="0" smtClean="0"/>
              <a:t>.</a:t>
            </a:r>
          </a:p>
          <a:p>
            <a:pPr marL="411480" lvl="1" indent="0">
              <a:buNone/>
            </a:pPr>
            <a:endParaRPr lang="en-US" i="1" dirty="0"/>
          </a:p>
          <a:p>
            <a:pPr marL="411480" lvl="1" indent="0">
              <a:buNone/>
            </a:pPr>
            <a:endParaRPr lang="en-US" i="1" dirty="0"/>
          </a:p>
          <a:p>
            <a:pPr marL="117475" lvl="1" indent="0">
              <a:buNone/>
            </a:pPr>
            <a:r>
              <a:rPr lang="en-US" sz="2200" b="1" dirty="0" smtClean="0"/>
              <a:t>Common Mistakes</a:t>
            </a:r>
            <a:r>
              <a:rPr lang="en-US" sz="2200" dirty="0" smtClean="0"/>
              <a:t>: Partnership or LLC Interests,</a:t>
            </a:r>
          </a:p>
          <a:p>
            <a:pPr marL="117475" lvl="1" indent="0">
              <a:buNone/>
            </a:pPr>
            <a:r>
              <a:rPr lang="en-US" sz="2200" dirty="0" smtClean="0"/>
              <a:t>Sole Proprietorships</a:t>
            </a:r>
          </a:p>
        </p:txBody>
      </p:sp>
      <p:pic>
        <p:nvPicPr>
          <p:cNvPr id="5122" name="Picture 2" descr="C:\Users\adrube\AppData\Local\Microsoft\Windows\Temporary Internet Files\Content.IE5\Y780ERE4\MC90001350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3962400"/>
            <a:ext cx="1524000" cy="1727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050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iterate type="lt">
                                    <p:tmPct val="0"/>
                                  </p:iterate>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iterate type="lt">
                                    <p:tmPct val="0"/>
                                  </p:iterate>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childTnLst>
                          </p:cTn>
                        </p:par>
                        <p:par>
                          <p:cTn id="20" fill="hold">
                            <p:stCondLst>
                              <p:cond delay="2000"/>
                            </p:stCondLst>
                            <p:childTnLst>
                              <p:par>
                                <p:cTn id="21" presetID="53" presetClass="entr" presetSubtype="16" fill="hold" nodeType="afterEffect">
                                  <p:stCondLst>
                                    <p:cond delay="0"/>
                                  </p:stCondLst>
                                  <p:childTnLst>
                                    <p:set>
                                      <p:cBhvr>
                                        <p:cTn id="22" dur="1" fill="hold">
                                          <p:stCondLst>
                                            <p:cond delay="0"/>
                                          </p:stCondLst>
                                        </p:cTn>
                                        <p:tgtEl>
                                          <p:spTgt spid="5122"/>
                                        </p:tgtEl>
                                        <p:attrNameLst>
                                          <p:attrName>style.visibility</p:attrName>
                                        </p:attrNameLst>
                                      </p:cBhvr>
                                      <p:to>
                                        <p:strVal val="visible"/>
                                      </p:to>
                                    </p:set>
                                    <p:anim calcmode="lin" valueType="num">
                                      <p:cBhvr>
                                        <p:cTn id="23" dur="900" fill="hold"/>
                                        <p:tgtEl>
                                          <p:spTgt spid="5122"/>
                                        </p:tgtEl>
                                        <p:attrNameLst>
                                          <p:attrName>ppt_w</p:attrName>
                                        </p:attrNameLst>
                                      </p:cBhvr>
                                      <p:tavLst>
                                        <p:tav tm="0">
                                          <p:val>
                                            <p:fltVal val="0"/>
                                          </p:val>
                                        </p:tav>
                                        <p:tav tm="100000">
                                          <p:val>
                                            <p:strVal val="#ppt_w"/>
                                          </p:val>
                                        </p:tav>
                                      </p:tavLst>
                                    </p:anim>
                                    <p:anim calcmode="lin" valueType="num">
                                      <p:cBhvr>
                                        <p:cTn id="24" dur="900" fill="hold"/>
                                        <p:tgtEl>
                                          <p:spTgt spid="5122"/>
                                        </p:tgtEl>
                                        <p:attrNameLst>
                                          <p:attrName>ppt_h</p:attrName>
                                        </p:attrNameLst>
                                      </p:cBhvr>
                                      <p:tavLst>
                                        <p:tav tm="0">
                                          <p:val>
                                            <p:fltVal val="0"/>
                                          </p:val>
                                        </p:tav>
                                        <p:tav tm="100000">
                                          <p:val>
                                            <p:strVal val="#ppt_h"/>
                                          </p:val>
                                        </p:tav>
                                      </p:tavLst>
                                    </p:anim>
                                    <p:animEffect transition="in" filter="fade">
                                      <p:cBhvr>
                                        <p:cTn id="25" dur="900"/>
                                        <p:tgtEl>
                                          <p:spTgt spid="5122"/>
                                        </p:tgtEl>
                                      </p:cBhvr>
                                    </p:animEffect>
                                  </p:childTnLst>
                                </p:cTn>
                              </p:par>
                            </p:childTnLst>
                          </p:cTn>
                        </p:par>
                        <p:par>
                          <p:cTn id="26" fill="hold">
                            <p:stCondLst>
                              <p:cond delay="2900"/>
                            </p:stCondLst>
                            <p:childTnLst>
                              <p:par>
                                <p:cTn id="27" presetID="18" presetClass="emph" presetSubtype="0" fill="hold" nodeType="afterEffect">
                                  <p:stCondLst>
                                    <p:cond delay="0"/>
                                  </p:stCondLst>
                                  <p:iterate type="lt">
                                    <p:tmPct val="4000"/>
                                  </p:iterate>
                                  <p:childTnLst>
                                    <p:set>
                                      <p:cBhvr override="childStyle">
                                        <p:cTn id="28" dur="500" fill="hold"/>
                                        <p:tgtEl>
                                          <p:spTgt spid="3">
                                            <p:txEl>
                                              <p:pRg st="4" end="4"/>
                                            </p:txEl>
                                          </p:spTgt>
                                        </p:tgtEl>
                                        <p:attrNameLst>
                                          <p:attrName>style.textDecorationUnderline</p:attrName>
                                        </p:attrNameLst>
                                      </p:cBhvr>
                                      <p:to>
                                        <p:strVal val="true"/>
                                      </p:to>
                                    </p:set>
                                  </p:childTnLst>
                                </p:cTn>
                              </p:par>
                            </p:childTnLst>
                          </p:cTn>
                        </p:par>
                        <p:par>
                          <p:cTn id="29" fill="hold">
                            <p:stCondLst>
                              <p:cond delay="4200"/>
                            </p:stCondLst>
                            <p:childTnLst>
                              <p:par>
                                <p:cTn id="30" presetID="18" presetClass="emph" presetSubtype="0" fill="hold" nodeType="afterEffect">
                                  <p:stCondLst>
                                    <p:cond delay="0"/>
                                  </p:stCondLst>
                                  <p:iterate type="lt">
                                    <p:tmPct val="4000"/>
                                  </p:iterate>
                                  <p:childTnLst>
                                    <p:set>
                                      <p:cBhvr override="childStyle">
                                        <p:cTn id="31" dur="500" fill="hold"/>
                                        <p:tgtEl>
                                          <p:spTgt spid="3">
                                            <p:txEl>
                                              <p:pRg st="5" end="5"/>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848600" cy="1143000"/>
          </a:xfrm>
        </p:spPr>
        <p:txBody>
          <a:bodyPr/>
          <a:lstStyle/>
          <a:p>
            <a:r>
              <a:rPr lang="en-US" dirty="0" smtClean="0"/>
              <a:t>Charitable &amp; Marital Deductions</a:t>
            </a:r>
            <a:endParaRPr lang="en-US" dirty="0"/>
          </a:p>
        </p:txBody>
      </p:sp>
      <p:sp>
        <p:nvSpPr>
          <p:cNvPr id="3" name="Content Placeholder 2"/>
          <p:cNvSpPr>
            <a:spLocks noGrp="1"/>
          </p:cNvSpPr>
          <p:nvPr>
            <p:ph idx="1"/>
          </p:nvPr>
        </p:nvSpPr>
        <p:spPr>
          <a:xfrm>
            <a:off x="381000" y="1371600"/>
            <a:ext cx="8001000" cy="4953000"/>
          </a:xfrm>
        </p:spPr>
        <p:txBody>
          <a:bodyPr>
            <a:normAutofit/>
          </a:bodyPr>
          <a:lstStyle/>
          <a:p>
            <a:r>
              <a:rPr lang="en-US" dirty="0" smtClean="0"/>
              <a:t>Documentary support of bequest in Will, Trust, Disclaimer</a:t>
            </a:r>
          </a:p>
          <a:p>
            <a:r>
              <a:rPr lang="en-US" dirty="0" smtClean="0"/>
              <a:t>Result of joint tenancy or beneficiary(payable on death)</a:t>
            </a:r>
          </a:p>
          <a:p>
            <a:endParaRPr lang="en-US" dirty="0"/>
          </a:p>
          <a:p>
            <a:r>
              <a:rPr lang="en-US" dirty="0" smtClean="0"/>
              <a:t>Statutes and Court Cases:</a:t>
            </a:r>
          </a:p>
          <a:p>
            <a:pPr lvl="1"/>
            <a:r>
              <a:rPr lang="en-US" dirty="0" err="1"/>
              <a:t>Reg</a:t>
            </a:r>
            <a:r>
              <a:rPr lang="en-US" dirty="0"/>
              <a:t> § 20.2055-1(a</a:t>
            </a:r>
            <a:r>
              <a:rPr lang="en-US" dirty="0" smtClean="0"/>
              <a:t>)</a:t>
            </a:r>
          </a:p>
          <a:p>
            <a:pPr lvl="1"/>
            <a:r>
              <a:rPr lang="en-US" i="1" dirty="0"/>
              <a:t>Estate of Marine v. Commissioner</a:t>
            </a:r>
            <a:r>
              <a:rPr lang="en-US" dirty="0"/>
              <a:t>, </a:t>
            </a:r>
            <a:r>
              <a:rPr lang="en-US" dirty="0" smtClean="0"/>
              <a:t>97 </a:t>
            </a:r>
            <a:r>
              <a:rPr lang="en-US" dirty="0"/>
              <a:t>T.C. </a:t>
            </a:r>
            <a:r>
              <a:rPr lang="en-US" dirty="0" smtClean="0"/>
              <a:t>368 (1991)</a:t>
            </a:r>
          </a:p>
          <a:p>
            <a:pPr lvl="1"/>
            <a:r>
              <a:rPr lang="en-US" i="1" dirty="0"/>
              <a:t>Bach v. </a:t>
            </a:r>
            <a:r>
              <a:rPr lang="en-US" i="1" dirty="0" err="1"/>
              <a:t>McGinnes</a:t>
            </a:r>
            <a:r>
              <a:rPr lang="en-US" dirty="0"/>
              <a:t>, 333 F.2d </a:t>
            </a:r>
            <a:r>
              <a:rPr lang="en-US" dirty="0" smtClean="0"/>
              <a:t>979 (3d Cir. 1964)</a:t>
            </a:r>
          </a:p>
          <a:p>
            <a:pPr lvl="1"/>
            <a:r>
              <a:rPr lang="en-US" i="1" dirty="0"/>
              <a:t>Estate of Leone </a:t>
            </a:r>
            <a:r>
              <a:rPr lang="en-US" i="1" dirty="0" err="1"/>
              <a:t>Engelman</a:t>
            </a:r>
            <a:r>
              <a:rPr lang="en-US" i="1" dirty="0"/>
              <a:t> v. Commissioner</a:t>
            </a:r>
            <a:r>
              <a:rPr lang="en-US" dirty="0"/>
              <a:t>, 121 TC </a:t>
            </a:r>
            <a:r>
              <a:rPr lang="en-US" dirty="0" smtClean="0"/>
              <a:t>54 (2003)</a:t>
            </a:r>
          </a:p>
          <a:p>
            <a:pPr marL="411480" lvl="1" indent="0">
              <a:buNone/>
            </a:pPr>
            <a:endParaRPr lang="en-US" dirty="0" smtClean="0"/>
          </a:p>
          <a:p>
            <a:r>
              <a:rPr lang="en-US" b="1" dirty="0"/>
              <a:t>Common Mistakes</a:t>
            </a:r>
            <a:r>
              <a:rPr lang="en-US" dirty="0"/>
              <a:t>: Charitable deduction by beneficiary</a:t>
            </a:r>
          </a:p>
        </p:txBody>
      </p:sp>
    </p:spTree>
    <p:extLst>
      <p:ext uri="{BB962C8B-B14F-4D97-AF65-F5344CB8AC3E}">
        <p14:creationId xmlns:p14="http://schemas.microsoft.com/office/powerpoint/2010/main" val="3580449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down)">
                                      <p:cBhvr>
                                        <p:cTn id="31" dur="500"/>
                                        <p:tgtEl>
                                          <p:spTgt spid="3">
                                            <p:txEl>
                                              <p:pRg st="7" end="7"/>
                                            </p:txEl>
                                          </p:spTgt>
                                        </p:tgtEl>
                                      </p:cBhvr>
                                    </p:animEffect>
                                  </p:childTnLst>
                                </p:cTn>
                              </p:par>
                            </p:childTnLst>
                          </p:cTn>
                        </p:par>
                        <p:par>
                          <p:cTn id="32" fill="hold">
                            <p:stCondLst>
                              <p:cond delay="3500"/>
                            </p:stCondLst>
                            <p:childTnLst>
                              <p:par>
                                <p:cTn id="33" presetID="22" presetClass="entr" presetSubtype="4" fill="hold" nodeType="afterEffect">
                                  <p:stCondLst>
                                    <p:cond delay="0"/>
                                  </p:stCondLst>
                                  <p:iterate type="lt">
                                    <p:tmPct val="0"/>
                                  </p:iterate>
                                  <p:childTnLst>
                                    <p:set>
                                      <p:cBhvr>
                                        <p:cTn id="34" dur="1" fill="hold">
                                          <p:stCondLst>
                                            <p:cond delay="0"/>
                                          </p:stCondLst>
                                        </p:cTn>
                                        <p:tgtEl>
                                          <p:spTgt spid="3">
                                            <p:txEl>
                                              <p:pRg st="9" end="9"/>
                                            </p:txEl>
                                          </p:spTgt>
                                        </p:tgtEl>
                                        <p:attrNameLst>
                                          <p:attrName>style.visibility</p:attrName>
                                        </p:attrNameLst>
                                      </p:cBhvr>
                                      <p:to>
                                        <p:strVal val="visible"/>
                                      </p:to>
                                    </p:set>
                                    <p:animEffect transition="in" filter="wipe(down)">
                                      <p:cBhvr>
                                        <p:cTn id="35" dur="500"/>
                                        <p:tgtEl>
                                          <p:spTgt spid="3">
                                            <p:txEl>
                                              <p:pRg st="9" end="9"/>
                                            </p:txEl>
                                          </p:spTgt>
                                        </p:tgtEl>
                                      </p:cBhvr>
                                    </p:animEffect>
                                  </p:childTnLst>
                                </p:cTn>
                              </p:par>
                            </p:childTnLst>
                          </p:cTn>
                        </p:par>
                        <p:par>
                          <p:cTn id="36" fill="hold">
                            <p:stCondLst>
                              <p:cond delay="4000"/>
                            </p:stCondLst>
                            <p:childTnLst>
                              <p:par>
                                <p:cTn id="37" presetID="18" presetClass="emph" presetSubtype="0" fill="hold" nodeType="afterEffect">
                                  <p:stCondLst>
                                    <p:cond delay="0"/>
                                  </p:stCondLst>
                                  <p:iterate type="lt">
                                    <p:tmPct val="4000"/>
                                  </p:iterate>
                                  <p:childTnLst>
                                    <p:set>
                                      <p:cBhvr override="childStyle">
                                        <p:cTn id="38" dur="500" fill="hold"/>
                                        <p:tgtEl>
                                          <p:spTgt spid="3">
                                            <p:txEl>
                                              <p:pRg st="9" end="9"/>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Allowable  Misc. Deductions</a:t>
            </a:r>
            <a:endParaRPr lang="en-US" dirty="0"/>
          </a:p>
        </p:txBody>
      </p:sp>
      <p:sp>
        <p:nvSpPr>
          <p:cNvPr id="3" name="Content Placeholder 2"/>
          <p:cNvSpPr>
            <a:spLocks noGrp="1"/>
          </p:cNvSpPr>
          <p:nvPr>
            <p:ph idx="1"/>
          </p:nvPr>
        </p:nvSpPr>
        <p:spPr>
          <a:xfrm>
            <a:off x="457200" y="1371600"/>
            <a:ext cx="7772400" cy="5105400"/>
          </a:xfrm>
        </p:spPr>
        <p:txBody>
          <a:bodyPr>
            <a:normAutofit/>
          </a:bodyPr>
          <a:lstStyle/>
          <a:p>
            <a:r>
              <a:rPr lang="en-US" dirty="0"/>
              <a:t>Reg. §20.2053-3(a</a:t>
            </a:r>
            <a:r>
              <a:rPr lang="en-US" dirty="0" smtClean="0"/>
              <a:t>):</a:t>
            </a:r>
          </a:p>
          <a:p>
            <a:pPr marL="411480" lvl="1" indent="0">
              <a:buNone/>
            </a:pPr>
            <a:r>
              <a:rPr lang="en-US" sz="2100" dirty="0"/>
              <a:t>Administration expenses of an estate are limited to expenses that are “actually” and “necessarily” incurred in the administration of the estate. “Necessarily” does not include expenses incurred for the individual benefit of the heirs. </a:t>
            </a:r>
            <a:endParaRPr lang="en-US" sz="2100" dirty="0" smtClean="0"/>
          </a:p>
          <a:p>
            <a:r>
              <a:rPr lang="en-US" dirty="0" smtClean="0"/>
              <a:t>IRC </a:t>
            </a:r>
            <a:r>
              <a:rPr lang="en-US" dirty="0"/>
              <a:t>§2053(a)(2); Reg. §20.2053-3(d)(2</a:t>
            </a:r>
            <a:r>
              <a:rPr lang="en-US" dirty="0" smtClean="0"/>
              <a:t>): </a:t>
            </a:r>
          </a:p>
          <a:p>
            <a:pPr marL="411480" lvl="1" indent="0">
              <a:buNone/>
            </a:pPr>
            <a:r>
              <a:rPr lang="en-US" sz="2100" dirty="0" smtClean="0"/>
              <a:t>“</a:t>
            </a:r>
            <a:r>
              <a:rPr lang="en-US" sz="2100" dirty="0"/>
              <a:t>Expenses for selling property of the estate are deductible to the extent permitted by §20.2053-1 if the sale is necessary in order to pay the decedent’s debts, expenses of administration, or taxes, to preserve the estate, or to effect distribution.”</a:t>
            </a:r>
            <a:endParaRPr lang="en-US" sz="2100" dirty="0" smtClean="0"/>
          </a:p>
          <a:p>
            <a:pPr marL="114300" indent="0">
              <a:buNone/>
            </a:pPr>
            <a:endParaRPr lang="en-US" dirty="0"/>
          </a:p>
          <a:p>
            <a:r>
              <a:rPr lang="en-US" b="1" dirty="0" smtClean="0"/>
              <a:t>Common Mistakes</a:t>
            </a:r>
            <a:r>
              <a:rPr lang="en-US" dirty="0" smtClean="0"/>
              <a:t>: Repair and improvement expenses to sell property, </a:t>
            </a:r>
            <a:r>
              <a:rPr lang="en-US" dirty="0" smtClean="0">
                <a:solidFill>
                  <a:srgbClr val="2F2B20"/>
                </a:solidFill>
              </a:rPr>
              <a:t>family traveling expenses</a:t>
            </a:r>
          </a:p>
          <a:p>
            <a:pPr lvl="1">
              <a:buClr>
                <a:srgbClr val="A9A57C"/>
              </a:buClr>
            </a:pPr>
            <a:endParaRPr lang="en-US" dirty="0">
              <a:solidFill>
                <a:srgbClr val="2F2B20"/>
              </a:solidFill>
            </a:endParaRPr>
          </a:p>
          <a:p>
            <a:pPr marL="411480" lvl="1" indent="0">
              <a:buNone/>
            </a:pPr>
            <a:endParaRPr lang="en-US" dirty="0"/>
          </a:p>
        </p:txBody>
      </p:sp>
    </p:spTree>
    <p:extLst>
      <p:ext uri="{BB962C8B-B14F-4D97-AF65-F5344CB8AC3E}">
        <p14:creationId xmlns:p14="http://schemas.microsoft.com/office/powerpoint/2010/main" val="2267612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iterate type="lt">
                                    <p:tmPct val="0"/>
                                  </p:iterate>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par>
                          <p:cTn id="24" fill="hold">
                            <p:stCondLst>
                              <p:cond delay="2500"/>
                            </p:stCondLst>
                            <p:childTnLst>
                              <p:par>
                                <p:cTn id="25" presetID="18" presetClass="emph" presetSubtype="0" fill="hold" nodeType="afterEffect">
                                  <p:stCondLst>
                                    <p:cond delay="0"/>
                                  </p:stCondLst>
                                  <p:iterate type="lt">
                                    <p:tmPct val="4000"/>
                                  </p:iterate>
                                  <p:childTnLst>
                                    <p:set>
                                      <p:cBhvr override="childStyle">
                                        <p:cTn id="26" dur="500" fill="hold"/>
                                        <p:tgtEl>
                                          <p:spTgt spid="3">
                                            <p:txEl>
                                              <p:pRg st="5" end="5"/>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Property Valuation</a:t>
            </a:r>
            <a:endParaRPr lang="en-US" dirty="0"/>
          </a:p>
        </p:txBody>
      </p:sp>
      <p:sp>
        <p:nvSpPr>
          <p:cNvPr id="3" name="Content Placeholder 2"/>
          <p:cNvSpPr>
            <a:spLocks noGrp="1"/>
          </p:cNvSpPr>
          <p:nvPr>
            <p:ph idx="1"/>
          </p:nvPr>
        </p:nvSpPr>
        <p:spPr/>
        <p:txBody>
          <a:bodyPr/>
          <a:lstStyle/>
          <a:p>
            <a:r>
              <a:rPr lang="en-US" dirty="0" smtClean="0"/>
              <a:t>1. Appraisal </a:t>
            </a:r>
          </a:p>
          <a:p>
            <a:pPr marL="708660" lvl="2">
              <a:buClr>
                <a:schemeClr val="accent1"/>
              </a:buClr>
            </a:pPr>
            <a:r>
              <a:rPr lang="en-US" dirty="0" smtClean="0"/>
              <a:t>Performed </a:t>
            </a:r>
            <a:r>
              <a:rPr lang="en-US" dirty="0"/>
              <a:t>by a certified appraiser as of date-of-death</a:t>
            </a:r>
          </a:p>
          <a:p>
            <a:r>
              <a:rPr lang="en-US" dirty="0" smtClean="0"/>
              <a:t>2. Sales Price</a:t>
            </a:r>
          </a:p>
          <a:p>
            <a:pPr lvl="1"/>
            <a:r>
              <a:rPr lang="en-US" dirty="0" smtClean="0"/>
              <a:t>“Freely negotiated agreement made reasonably close to the valuation date” (</a:t>
            </a:r>
            <a:r>
              <a:rPr lang="en-US" i="1" dirty="0" smtClean="0"/>
              <a:t>Estate of </a:t>
            </a:r>
            <a:r>
              <a:rPr lang="en-US" i="1" dirty="0" err="1" smtClean="0"/>
              <a:t>Shlensky</a:t>
            </a:r>
            <a:r>
              <a:rPr lang="en-US" i="1" dirty="0" smtClean="0"/>
              <a:t> v. </a:t>
            </a:r>
            <a:r>
              <a:rPr lang="en-US" i="1" dirty="0" err="1" smtClean="0"/>
              <a:t>Comm’r</a:t>
            </a:r>
            <a:r>
              <a:rPr lang="en-US" dirty="0" smtClean="0"/>
              <a:t>, TC Memo 1977-148)</a:t>
            </a:r>
          </a:p>
          <a:p>
            <a:pPr lvl="1"/>
            <a:r>
              <a:rPr lang="en-US" dirty="0" smtClean="0"/>
              <a:t>Cannot be a forced sale</a:t>
            </a:r>
          </a:p>
          <a:p>
            <a:pPr lvl="1"/>
            <a:r>
              <a:rPr lang="en-US" dirty="0" smtClean="0"/>
              <a:t>Must be an arms-length transaction</a:t>
            </a:r>
          </a:p>
          <a:p>
            <a:r>
              <a:rPr lang="en-US" dirty="0" smtClean="0"/>
              <a:t>3. County Property Tax Value</a:t>
            </a:r>
          </a:p>
          <a:p>
            <a:pPr lvl="1"/>
            <a:r>
              <a:rPr lang="en-US" dirty="0" smtClean="0"/>
              <a:t>In some cases may be persuasive (</a:t>
            </a:r>
            <a:r>
              <a:rPr lang="en-US" i="1" dirty="0" smtClean="0"/>
              <a:t>Estate of Singer V. </a:t>
            </a:r>
            <a:r>
              <a:rPr lang="en-US" i="1" dirty="0" err="1" smtClean="0"/>
              <a:t>Comm’r</a:t>
            </a:r>
            <a:r>
              <a:rPr lang="en-US" dirty="0" smtClean="0"/>
              <a:t>, Minnesota Tax Court, September 16, 2011)</a:t>
            </a:r>
          </a:p>
          <a:p>
            <a:pPr lvl="1"/>
            <a:endParaRPr lang="en-US" dirty="0"/>
          </a:p>
          <a:p>
            <a:pPr lvl="0">
              <a:buClr>
                <a:srgbClr val="A9A57C"/>
              </a:buClr>
            </a:pPr>
            <a:r>
              <a:rPr lang="en-US" b="1" dirty="0">
                <a:solidFill>
                  <a:srgbClr val="2F2B20"/>
                </a:solidFill>
              </a:rPr>
              <a:t>Common Mistakes</a:t>
            </a:r>
            <a:r>
              <a:rPr lang="en-US" dirty="0" smtClean="0">
                <a:solidFill>
                  <a:srgbClr val="2F2B20"/>
                </a:solidFill>
              </a:rPr>
              <a:t>: Best valuation of property</a:t>
            </a:r>
            <a:endParaRPr lang="en-US" dirty="0">
              <a:solidFill>
                <a:srgbClr val="2F2B20"/>
              </a:solidFill>
            </a:endParaRPr>
          </a:p>
          <a:p>
            <a:pPr lvl="1"/>
            <a:endParaRPr lang="en-US" dirty="0"/>
          </a:p>
        </p:txBody>
      </p:sp>
      <p:pic>
        <p:nvPicPr>
          <p:cNvPr id="6146" name="Picture 2" descr="C:\Users\adrube\AppData\Local\Microsoft\Windows\Temporary Internet Files\Content.IE5\U34I8QP7\MC90033915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1143000"/>
            <a:ext cx="1447800" cy="14463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9568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par>
                          <p:cTn id="28" fill="hold">
                            <p:stCondLst>
                              <p:cond delay="3000"/>
                            </p:stCondLst>
                            <p:childTnLst>
                              <p:par>
                                <p:cTn id="29" presetID="22"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childTnLst>
                          </p:cTn>
                        </p:par>
                        <p:par>
                          <p:cTn id="32" fill="hold">
                            <p:stCondLst>
                              <p:cond delay="3500"/>
                            </p:stCondLst>
                            <p:childTnLst>
                              <p:par>
                                <p:cTn id="33" presetID="22" presetClass="entr" presetSubtype="4"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childTnLst>
                          </p:cTn>
                        </p:par>
                        <p:par>
                          <p:cTn id="36" fill="hold">
                            <p:stCondLst>
                              <p:cond delay="4000"/>
                            </p:stCondLst>
                            <p:childTnLst>
                              <p:par>
                                <p:cTn id="37" presetID="22" presetClass="entr" presetSubtype="4" fill="hold" nodeType="afterEffect">
                                  <p:stCondLst>
                                    <p:cond delay="0"/>
                                  </p:stCondLst>
                                  <p:iterate type="lt">
                                    <p:tmPct val="0"/>
                                  </p:iterate>
                                  <p:childTnLst>
                                    <p:set>
                                      <p:cBhvr>
                                        <p:cTn id="38" dur="1" fill="hold">
                                          <p:stCondLst>
                                            <p:cond delay="0"/>
                                          </p:stCondLst>
                                        </p:cTn>
                                        <p:tgtEl>
                                          <p:spTgt spid="3">
                                            <p:txEl>
                                              <p:pRg st="9" end="9"/>
                                            </p:txEl>
                                          </p:spTgt>
                                        </p:tgtEl>
                                        <p:attrNameLst>
                                          <p:attrName>style.visibility</p:attrName>
                                        </p:attrNameLst>
                                      </p:cBhvr>
                                      <p:to>
                                        <p:strVal val="visible"/>
                                      </p:to>
                                    </p:set>
                                    <p:animEffect transition="in" filter="wipe(down)">
                                      <p:cBhvr>
                                        <p:cTn id="39" dur="500"/>
                                        <p:tgtEl>
                                          <p:spTgt spid="3">
                                            <p:txEl>
                                              <p:pRg st="9" end="9"/>
                                            </p:txEl>
                                          </p:spTgt>
                                        </p:tgtEl>
                                      </p:cBhvr>
                                    </p:animEffect>
                                  </p:childTnLst>
                                </p:cTn>
                              </p:par>
                            </p:childTnLst>
                          </p:cTn>
                        </p:par>
                        <p:par>
                          <p:cTn id="40" fill="hold">
                            <p:stCondLst>
                              <p:cond delay="4500"/>
                            </p:stCondLst>
                            <p:childTnLst>
                              <p:par>
                                <p:cTn id="41" presetID="21" presetClass="entr" presetSubtype="1" fill="hold" nodeType="afterEffect">
                                  <p:stCondLst>
                                    <p:cond delay="0"/>
                                  </p:stCondLst>
                                  <p:childTnLst>
                                    <p:set>
                                      <p:cBhvr>
                                        <p:cTn id="42" dur="1" fill="hold">
                                          <p:stCondLst>
                                            <p:cond delay="0"/>
                                          </p:stCondLst>
                                        </p:cTn>
                                        <p:tgtEl>
                                          <p:spTgt spid="6146"/>
                                        </p:tgtEl>
                                        <p:attrNameLst>
                                          <p:attrName>style.visibility</p:attrName>
                                        </p:attrNameLst>
                                      </p:cBhvr>
                                      <p:to>
                                        <p:strVal val="visible"/>
                                      </p:to>
                                    </p:set>
                                    <p:animEffect transition="in" filter="wheel(1)">
                                      <p:cBhvr>
                                        <p:cTn id="43" dur="1000"/>
                                        <p:tgtEl>
                                          <p:spTgt spid="6146"/>
                                        </p:tgtEl>
                                      </p:cBhvr>
                                    </p:animEffect>
                                  </p:childTnLst>
                                </p:cTn>
                              </p:par>
                            </p:childTnLst>
                          </p:cTn>
                        </p:par>
                        <p:par>
                          <p:cTn id="44" fill="hold">
                            <p:stCondLst>
                              <p:cond delay="5500"/>
                            </p:stCondLst>
                            <p:childTnLst>
                              <p:par>
                                <p:cTn id="45" presetID="18" presetClass="emph" presetSubtype="0" fill="hold" nodeType="afterEffect">
                                  <p:stCondLst>
                                    <p:cond delay="0"/>
                                  </p:stCondLst>
                                  <p:iterate type="lt">
                                    <p:tmPct val="4000"/>
                                  </p:iterate>
                                  <p:childTnLst>
                                    <p:set>
                                      <p:cBhvr override="childStyle">
                                        <p:cTn id="46" dur="500" fill="hold"/>
                                        <p:tgtEl>
                                          <p:spTgt spid="3">
                                            <p:txEl>
                                              <p:pRg st="9" end="9"/>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077200" cy="1143000"/>
          </a:xfrm>
        </p:spPr>
        <p:txBody>
          <a:bodyPr/>
          <a:lstStyle/>
          <a:p>
            <a:pPr algn="ctr"/>
            <a:r>
              <a:rPr lang="en-US" dirty="0" smtClean="0"/>
              <a:t>Fiduciary Tax Common Mistakes</a:t>
            </a:r>
            <a:endParaRPr lang="en-US" dirty="0"/>
          </a:p>
        </p:txBody>
      </p:sp>
      <p:sp>
        <p:nvSpPr>
          <p:cNvPr id="3" name="Content Placeholder 2"/>
          <p:cNvSpPr>
            <a:spLocks noGrp="1"/>
          </p:cNvSpPr>
          <p:nvPr>
            <p:ph idx="1"/>
          </p:nvPr>
        </p:nvSpPr>
        <p:spPr>
          <a:xfrm>
            <a:off x="457200" y="1981200"/>
            <a:ext cx="7620000" cy="3505200"/>
          </a:xfrm>
        </p:spPr>
        <p:txBody>
          <a:bodyPr/>
          <a:lstStyle/>
          <a:p>
            <a:r>
              <a:rPr lang="en-US" sz="2800" dirty="0" smtClean="0"/>
              <a:t>Topics</a:t>
            </a:r>
          </a:p>
          <a:p>
            <a:pPr lvl="1"/>
            <a:r>
              <a:rPr lang="en-US" sz="2800" dirty="0" smtClean="0"/>
              <a:t>Reporting of Income Received After Death</a:t>
            </a:r>
          </a:p>
          <a:p>
            <a:pPr lvl="1"/>
            <a:r>
              <a:rPr lang="en-US" sz="2800" dirty="0" smtClean="0"/>
              <a:t>Residency Rules</a:t>
            </a:r>
          </a:p>
          <a:p>
            <a:pPr lvl="2"/>
            <a:r>
              <a:rPr lang="en-US" sz="2600" dirty="0" smtClean="0"/>
              <a:t>1. Trusts</a:t>
            </a:r>
          </a:p>
          <a:p>
            <a:pPr lvl="2"/>
            <a:r>
              <a:rPr lang="en-US" sz="2600" dirty="0" smtClean="0"/>
              <a:t>2. Estates</a:t>
            </a:r>
          </a:p>
          <a:p>
            <a:pPr lvl="1"/>
            <a:endParaRPr lang="en-US" sz="2800" dirty="0" smtClean="0"/>
          </a:p>
          <a:p>
            <a:pPr lvl="1"/>
            <a:endParaRPr lang="en-US" sz="2800" dirty="0" smtClean="0"/>
          </a:p>
          <a:p>
            <a:endParaRPr lang="en-US" dirty="0"/>
          </a:p>
        </p:txBody>
      </p:sp>
      <p:pic>
        <p:nvPicPr>
          <p:cNvPr id="4" name="Picture 2" descr="C:\Users\adrube\AppData\Local\Microsoft\Windows\Temporary Internet Files\Content.IE5\PRF3WC23\MC90007871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3048000"/>
            <a:ext cx="1554411" cy="2921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0143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1000"/>
                                        <p:tgtEl>
                                          <p:spTgt spid="3">
                                            <p:txEl>
                                              <p:pRg st="0" end="0"/>
                                            </p:txEl>
                                          </p:spTgt>
                                        </p:tgtEl>
                                      </p:cBhvr>
                                    </p:animEffect>
                                  </p:childTnLst>
                                </p:cTn>
                              </p:par>
                            </p:childTnLst>
                          </p:cTn>
                        </p:par>
                        <p:par>
                          <p:cTn id="8" fill="hold">
                            <p:stCondLst>
                              <p:cond delay="1000"/>
                            </p:stCondLst>
                            <p:childTnLst>
                              <p:par>
                                <p:cTn id="9" presetID="6"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1000"/>
                                        <p:tgtEl>
                                          <p:spTgt spid="3">
                                            <p:txEl>
                                              <p:pRg st="1" end="1"/>
                                            </p:txEl>
                                          </p:spTgt>
                                        </p:tgtEl>
                                      </p:cBhvr>
                                    </p:animEffect>
                                  </p:childTnLst>
                                </p:cTn>
                              </p:par>
                            </p:childTnLst>
                          </p:cTn>
                        </p:par>
                        <p:par>
                          <p:cTn id="12" fill="hold">
                            <p:stCondLst>
                              <p:cond delay="2000"/>
                            </p:stCondLst>
                            <p:childTnLst>
                              <p:par>
                                <p:cTn id="13" presetID="6" presetClass="entr" presetSubtype="16"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1000"/>
                                        <p:tgtEl>
                                          <p:spTgt spid="3">
                                            <p:txEl>
                                              <p:pRg st="2" end="2"/>
                                            </p:txEl>
                                          </p:spTgt>
                                        </p:tgtEl>
                                      </p:cBhvr>
                                    </p:animEffect>
                                  </p:childTnLst>
                                </p:cTn>
                              </p:par>
                            </p:childTnLst>
                          </p:cTn>
                        </p:par>
                        <p:par>
                          <p:cTn id="16" fill="hold">
                            <p:stCondLst>
                              <p:cond delay="3000"/>
                            </p:stCondLst>
                            <p:childTnLst>
                              <p:par>
                                <p:cTn id="17" presetID="6"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1000"/>
                                        <p:tgtEl>
                                          <p:spTgt spid="3">
                                            <p:txEl>
                                              <p:pRg st="3" end="3"/>
                                            </p:txEl>
                                          </p:spTgt>
                                        </p:tgtEl>
                                      </p:cBhvr>
                                    </p:animEffect>
                                  </p:childTnLst>
                                </p:cTn>
                              </p:par>
                            </p:childTnLst>
                          </p:cTn>
                        </p:par>
                        <p:par>
                          <p:cTn id="20" fill="hold">
                            <p:stCondLst>
                              <p:cond delay="4000"/>
                            </p:stCondLst>
                            <p:childTnLst>
                              <p:par>
                                <p:cTn id="21" presetID="6" presetClass="entr" presetSubtype="16"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ircle(in)">
                                      <p:cBhvr>
                                        <p:cTn id="23" dur="1000"/>
                                        <p:tgtEl>
                                          <p:spTgt spid="3">
                                            <p:txEl>
                                              <p:pRg st="4" end="4"/>
                                            </p:txEl>
                                          </p:spTgt>
                                        </p:tgtEl>
                                      </p:cBhvr>
                                    </p:animEffect>
                                  </p:childTnLst>
                                </p:cTn>
                              </p:par>
                            </p:childTnLst>
                          </p:cTn>
                        </p:par>
                        <p:par>
                          <p:cTn id="24" fill="hold">
                            <p:stCondLst>
                              <p:cond delay="5000"/>
                            </p:stCondLst>
                            <p:childTnLst>
                              <p:par>
                                <p:cTn id="25" presetID="53" presetClass="entr" presetSubtype="16" fill="hold" nodeType="after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500" fill="hold"/>
                                        <p:tgtEl>
                                          <p:spTgt spid="4"/>
                                        </p:tgtEl>
                                        <p:attrNameLst>
                                          <p:attrName>ppt_w</p:attrName>
                                        </p:attrNameLst>
                                      </p:cBhvr>
                                      <p:tavLst>
                                        <p:tav tm="0">
                                          <p:val>
                                            <p:fltVal val="0"/>
                                          </p:val>
                                        </p:tav>
                                        <p:tav tm="100000">
                                          <p:val>
                                            <p:strVal val="#ppt_w"/>
                                          </p:val>
                                        </p:tav>
                                      </p:tavLst>
                                    </p:anim>
                                    <p:anim calcmode="lin" valueType="num">
                                      <p:cBhvr>
                                        <p:cTn id="28" dur="500" fill="hold"/>
                                        <p:tgtEl>
                                          <p:spTgt spid="4"/>
                                        </p:tgtEl>
                                        <p:attrNameLst>
                                          <p:attrName>ppt_h</p:attrName>
                                        </p:attrNameLst>
                                      </p:cBhvr>
                                      <p:tavLst>
                                        <p:tav tm="0">
                                          <p:val>
                                            <p:fltVal val="0"/>
                                          </p:val>
                                        </p:tav>
                                        <p:tav tm="100000">
                                          <p:val>
                                            <p:strVal val="#ppt_h"/>
                                          </p:val>
                                        </p:tav>
                                      </p:tavLst>
                                    </p:anim>
                                    <p:animEffect transition="in" filter="fade">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M2 Filing Requirements</a:t>
            </a:r>
            <a:endParaRPr lang="en-US" dirty="0"/>
          </a:p>
        </p:txBody>
      </p:sp>
      <p:sp>
        <p:nvSpPr>
          <p:cNvPr id="3" name="Content Placeholder 2"/>
          <p:cNvSpPr>
            <a:spLocks noGrp="1"/>
          </p:cNvSpPr>
          <p:nvPr>
            <p:ph idx="1"/>
          </p:nvPr>
        </p:nvSpPr>
        <p:spPr/>
        <p:txBody>
          <a:bodyPr/>
          <a:lstStyle/>
          <a:p>
            <a:pPr lvl="0"/>
            <a:r>
              <a:rPr lang="en-US" sz="2400" dirty="0"/>
              <a:t>Estates and Trusts must file an income tax return if they have either:</a:t>
            </a:r>
          </a:p>
          <a:p>
            <a:pPr lvl="1"/>
            <a:r>
              <a:rPr lang="en-US" dirty="0" smtClean="0"/>
              <a:t>A) $600 </a:t>
            </a:r>
            <a:r>
              <a:rPr lang="en-US" dirty="0"/>
              <a:t>or more of gross income assignable to Minnesota</a:t>
            </a:r>
          </a:p>
          <a:p>
            <a:pPr lvl="2"/>
            <a:r>
              <a:rPr lang="en-US" dirty="0"/>
              <a:t>i.e. $600 from Minnesota sources only, for example:</a:t>
            </a:r>
          </a:p>
          <a:p>
            <a:pPr lvl="3"/>
            <a:r>
              <a:rPr lang="en-US" dirty="0"/>
              <a:t>MN apportioned Partnership/S-Corp income</a:t>
            </a:r>
          </a:p>
          <a:p>
            <a:pPr lvl="3"/>
            <a:r>
              <a:rPr lang="en-US" dirty="0"/>
              <a:t>Sale of Minnesota Real Property</a:t>
            </a:r>
          </a:p>
          <a:p>
            <a:pPr lvl="3"/>
            <a:r>
              <a:rPr lang="en-US" dirty="0"/>
              <a:t>Rental income from tangible property located in Minnesota</a:t>
            </a:r>
          </a:p>
          <a:p>
            <a:pPr lvl="3"/>
            <a:r>
              <a:rPr lang="en-US" dirty="0"/>
              <a:t>Sale of Minnesota apportioned partnership interest</a:t>
            </a:r>
          </a:p>
          <a:p>
            <a:pPr lvl="3"/>
            <a:r>
              <a:rPr lang="en-US" dirty="0"/>
              <a:t>Intangible income earned by a resident estate or trust</a:t>
            </a:r>
          </a:p>
          <a:p>
            <a:pPr lvl="1"/>
            <a:r>
              <a:rPr lang="en-US" dirty="0" smtClean="0"/>
              <a:t>B) A </a:t>
            </a:r>
            <a:r>
              <a:rPr lang="en-US" dirty="0"/>
              <a:t>nonresident alien as a </a:t>
            </a:r>
            <a:r>
              <a:rPr lang="en-US" dirty="0" smtClean="0"/>
              <a:t>beneficiary</a:t>
            </a:r>
          </a:p>
          <a:p>
            <a:pPr lvl="1"/>
            <a:endParaRPr lang="en-US" dirty="0"/>
          </a:p>
          <a:p>
            <a:r>
              <a:rPr lang="en-US" b="1" dirty="0" smtClean="0"/>
              <a:t>Common Mistake</a:t>
            </a:r>
            <a:r>
              <a:rPr lang="en-US" dirty="0" smtClean="0"/>
              <a:t>: Not recognizing taxable income or not reporting income received by the decedent after death</a:t>
            </a:r>
            <a:endParaRPr lang="en-US" dirty="0"/>
          </a:p>
        </p:txBody>
      </p:sp>
    </p:spTree>
    <p:extLst>
      <p:ext uri="{BB962C8B-B14F-4D97-AF65-F5344CB8AC3E}">
        <p14:creationId xmlns:p14="http://schemas.microsoft.com/office/powerpoint/2010/main" val="2358350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iterate type="lt">
                                    <p:tmPct val="0"/>
                                  </p:iterate>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1000"/>
                                        <p:tgtEl>
                                          <p:spTgt spid="3">
                                            <p:txEl>
                                              <p:pRg st="10" end="10"/>
                                            </p:txEl>
                                          </p:spTgt>
                                        </p:tgtEl>
                                      </p:cBhvr>
                                    </p:animEffect>
                                    <p:anim calcmode="lin" valueType="num">
                                      <p:cBhvr>
                                        <p:cTn id="5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55" fill="hold">
                            <p:stCondLst>
                              <p:cond delay="1000"/>
                            </p:stCondLst>
                            <p:childTnLst>
                              <p:par>
                                <p:cTn id="56" presetID="18" presetClass="emph" presetSubtype="0" fill="hold" nodeType="afterEffect">
                                  <p:stCondLst>
                                    <p:cond delay="0"/>
                                  </p:stCondLst>
                                  <p:iterate type="lt">
                                    <p:tmPct val="4000"/>
                                  </p:iterate>
                                  <p:childTnLst>
                                    <p:set>
                                      <p:cBhvr override="childStyle">
                                        <p:cTn id="57" dur="500" fill="hold"/>
                                        <p:tgtEl>
                                          <p:spTgt spid="3">
                                            <p:txEl>
                                              <p:pRg st="10" end="10"/>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162800" cy="1173162"/>
          </a:xfrm>
        </p:spPr>
        <p:txBody>
          <a:bodyPr/>
          <a:lstStyle/>
          <a:p>
            <a:pPr algn="ctr"/>
            <a:r>
              <a:rPr lang="en-US" dirty="0"/>
              <a:t>MN Trust &amp; Estate</a:t>
            </a:r>
            <a:br>
              <a:rPr lang="en-US" dirty="0"/>
            </a:br>
            <a:r>
              <a:rPr lang="en-US" dirty="0"/>
              <a:t> Residency Rules - </a:t>
            </a:r>
            <a:r>
              <a:rPr lang="en-US" dirty="0" smtClean="0"/>
              <a:t>Trusts</a:t>
            </a:r>
            <a:endParaRPr lang="en-US" dirty="0"/>
          </a:p>
        </p:txBody>
      </p:sp>
      <p:sp>
        <p:nvSpPr>
          <p:cNvPr id="3" name="Content Placeholder 2"/>
          <p:cNvSpPr>
            <a:spLocks noGrp="1"/>
          </p:cNvSpPr>
          <p:nvPr>
            <p:ph idx="1"/>
          </p:nvPr>
        </p:nvSpPr>
        <p:spPr>
          <a:xfrm>
            <a:off x="457200" y="1752600"/>
            <a:ext cx="7620000" cy="4495800"/>
          </a:xfrm>
        </p:spPr>
        <p:txBody>
          <a:bodyPr>
            <a:normAutofit/>
          </a:bodyPr>
          <a:lstStyle/>
          <a:p>
            <a:r>
              <a:rPr lang="en-US" dirty="0"/>
              <a:t>For trusts that became irrevocable or were first administered in Minnesota after December 31, 1995:</a:t>
            </a:r>
          </a:p>
          <a:p>
            <a:pPr lvl="1"/>
            <a:r>
              <a:rPr lang="en-US" dirty="0"/>
              <a:t>A resident trust means a trust, except a grantor type trust, that either:</a:t>
            </a:r>
          </a:p>
          <a:p>
            <a:pPr lvl="2"/>
            <a:r>
              <a:rPr lang="en-US" dirty="0"/>
              <a:t>was created by a will of a decedent who at his or her death was a Minnesota resident, or</a:t>
            </a:r>
          </a:p>
          <a:p>
            <a:pPr lvl="2"/>
            <a:r>
              <a:rPr lang="en-US" dirty="0"/>
              <a:t>is an irrevocable trust, and at the time the trust became irrevocable, the grantor was a </a:t>
            </a:r>
            <a:r>
              <a:rPr lang="en-US" dirty="0" smtClean="0"/>
              <a:t>Minnesota </a:t>
            </a:r>
            <a:r>
              <a:rPr lang="en-US" dirty="0"/>
              <a:t>resident. </a:t>
            </a:r>
          </a:p>
          <a:p>
            <a:pPr lvl="1"/>
            <a:endParaRPr lang="en-US" dirty="0"/>
          </a:p>
        </p:txBody>
      </p:sp>
    </p:spTree>
    <p:extLst>
      <p:ext uri="{BB962C8B-B14F-4D97-AF65-F5344CB8AC3E}">
        <p14:creationId xmlns:p14="http://schemas.microsoft.com/office/powerpoint/2010/main" val="193584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MN Trust &amp; Estate</a:t>
            </a:r>
            <a:br>
              <a:rPr lang="en-US" dirty="0"/>
            </a:br>
            <a:r>
              <a:rPr lang="en-US" dirty="0"/>
              <a:t> Residency Rules - Trusts</a:t>
            </a:r>
          </a:p>
        </p:txBody>
      </p:sp>
      <p:sp>
        <p:nvSpPr>
          <p:cNvPr id="3" name="Content Placeholder 2"/>
          <p:cNvSpPr>
            <a:spLocks noGrp="1"/>
          </p:cNvSpPr>
          <p:nvPr>
            <p:ph idx="1"/>
          </p:nvPr>
        </p:nvSpPr>
        <p:spPr/>
        <p:txBody>
          <a:bodyPr/>
          <a:lstStyle/>
          <a:p>
            <a:r>
              <a:rPr lang="en-US" dirty="0"/>
              <a:t>For trusts that became irrevocable or were first administered in Minnesota before January 1, 1996:</a:t>
            </a:r>
          </a:p>
          <a:p>
            <a:pPr lvl="1"/>
            <a:r>
              <a:rPr lang="en-US" dirty="0"/>
              <a:t>A resident trust means any trust administered in Minnesota.</a:t>
            </a:r>
          </a:p>
          <a:p>
            <a:pPr lvl="1"/>
            <a:r>
              <a:rPr lang="en-US" dirty="0"/>
              <a:t>To be considered a resident trust administered in Minnesota, you must meet two of the following three criteria:</a:t>
            </a:r>
          </a:p>
          <a:p>
            <a:pPr lvl="2"/>
            <a:r>
              <a:rPr lang="en-US" dirty="0"/>
              <a:t>A majority of the discretionary investment decisions are made in Minnesota,</a:t>
            </a:r>
          </a:p>
          <a:p>
            <a:pPr lvl="2"/>
            <a:r>
              <a:rPr lang="en-US" dirty="0"/>
              <a:t>The majority of discretionary distribution decisions are made in Minnesota, and</a:t>
            </a:r>
          </a:p>
          <a:p>
            <a:pPr lvl="2"/>
            <a:r>
              <a:rPr lang="en-US" dirty="0"/>
              <a:t>The trust’s official books and records are kept in Minnesota.</a:t>
            </a:r>
          </a:p>
          <a:p>
            <a:endParaRPr lang="en-US" dirty="0"/>
          </a:p>
        </p:txBody>
      </p:sp>
    </p:spTree>
    <p:extLst>
      <p:ext uri="{BB962C8B-B14F-4D97-AF65-F5344CB8AC3E}">
        <p14:creationId xmlns:p14="http://schemas.microsoft.com/office/powerpoint/2010/main" val="292748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315200" cy="1295400"/>
          </a:xfrm>
        </p:spPr>
        <p:txBody>
          <a:bodyPr/>
          <a:lstStyle/>
          <a:p>
            <a:pPr algn="ctr"/>
            <a:r>
              <a:rPr lang="en-US" dirty="0" smtClean="0"/>
              <a:t>MN Trust &amp; Estate</a:t>
            </a:r>
            <a:br>
              <a:rPr lang="en-US" dirty="0" smtClean="0"/>
            </a:br>
            <a:r>
              <a:rPr lang="en-US" dirty="0" smtClean="0"/>
              <a:t> Residency Rules - Estates</a:t>
            </a:r>
            <a:endParaRPr lang="en-US" dirty="0"/>
          </a:p>
        </p:txBody>
      </p:sp>
      <p:sp>
        <p:nvSpPr>
          <p:cNvPr id="3" name="Content Placeholder 2"/>
          <p:cNvSpPr>
            <a:spLocks noGrp="1"/>
          </p:cNvSpPr>
          <p:nvPr>
            <p:ph idx="1"/>
          </p:nvPr>
        </p:nvSpPr>
        <p:spPr/>
        <p:txBody>
          <a:bodyPr/>
          <a:lstStyle/>
          <a:p>
            <a:pPr lvl="0"/>
            <a:r>
              <a:rPr lang="en-US" sz="2400" dirty="0" smtClean="0"/>
              <a:t>An </a:t>
            </a:r>
            <a:r>
              <a:rPr lang="en-US" sz="2400" dirty="0"/>
              <a:t>estate is considered a Minnesota resident </a:t>
            </a:r>
            <a:r>
              <a:rPr lang="en-US" sz="2400" dirty="0" smtClean="0"/>
              <a:t>estate for fiduciary tax purposes </a:t>
            </a:r>
            <a:r>
              <a:rPr lang="en-US" sz="2400" dirty="0"/>
              <a:t>if either:</a:t>
            </a:r>
          </a:p>
          <a:p>
            <a:pPr lvl="1"/>
            <a:r>
              <a:rPr lang="en-US" dirty="0"/>
              <a:t>Decedent was domiciled in </a:t>
            </a:r>
            <a:r>
              <a:rPr lang="en-US" dirty="0" smtClean="0"/>
              <a:t>Minnesota at </a:t>
            </a:r>
            <a:r>
              <a:rPr lang="en-US" dirty="0"/>
              <a:t>the time of their death</a:t>
            </a:r>
          </a:p>
          <a:p>
            <a:pPr lvl="1"/>
            <a:r>
              <a:rPr lang="en-US" dirty="0"/>
              <a:t>Personal representative or fiduciary was appointed by a Minnesota court, or the court administration was performed in Minnesota, in other than an ancillary </a:t>
            </a:r>
            <a:r>
              <a:rPr lang="en-US" dirty="0" smtClean="0"/>
              <a:t>proceeding</a:t>
            </a:r>
            <a:br>
              <a:rPr lang="en-US" dirty="0" smtClean="0"/>
            </a:br>
            <a:endParaRPr lang="en-US" dirty="0"/>
          </a:p>
          <a:p>
            <a:pPr marL="411480" lvl="1" indent="0">
              <a:buNone/>
            </a:pPr>
            <a:endParaRPr lang="en-US" dirty="0" smtClean="0"/>
          </a:p>
          <a:p>
            <a:pPr marL="411480" lvl="1" indent="0">
              <a:buNone/>
            </a:pPr>
            <a:endParaRPr lang="en-US" dirty="0"/>
          </a:p>
          <a:p>
            <a:pPr marL="411480" lvl="1" indent="0">
              <a:buNone/>
            </a:pPr>
            <a:endParaRPr lang="en-US" dirty="0" smtClean="0"/>
          </a:p>
          <a:p>
            <a:pPr lvl="0">
              <a:buClr>
                <a:srgbClr val="A9A57C"/>
              </a:buClr>
            </a:pPr>
            <a:r>
              <a:rPr lang="en-US" sz="2400" b="1" dirty="0">
                <a:solidFill>
                  <a:srgbClr val="2F2B20"/>
                </a:solidFill>
              </a:rPr>
              <a:t>Common Mistake</a:t>
            </a:r>
            <a:r>
              <a:rPr lang="en-US" sz="2400" dirty="0" smtClean="0">
                <a:solidFill>
                  <a:srgbClr val="2F2B20"/>
                </a:solidFill>
              </a:rPr>
              <a:t>: Misinterpreting the Minnesota trust &amp; estate residency rules</a:t>
            </a:r>
            <a:endParaRPr lang="en-US" sz="2400" dirty="0">
              <a:solidFill>
                <a:srgbClr val="2F2B20"/>
              </a:solidFill>
            </a:endParaRPr>
          </a:p>
          <a:p>
            <a:pPr marL="411480" lvl="1" indent="0">
              <a:buNone/>
            </a:pPr>
            <a:endParaRPr lang="en-US" dirty="0" smtClean="0"/>
          </a:p>
        </p:txBody>
      </p:sp>
      <p:pic>
        <p:nvPicPr>
          <p:cNvPr id="3075" name="Picture 3" descr="C:\Users\adrube\AppData\Local\Microsoft\Windows\Temporary Internet Files\Content.IE5\PRF3WC23\MC90001350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3505200"/>
            <a:ext cx="1447800" cy="1641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459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iterate type="lt">
                                    <p:tmPct val="0"/>
                                  </p:iterate>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childTnLst>
                          </p:cTn>
                        </p:par>
                        <p:par>
                          <p:cTn id="20" fill="hold">
                            <p:stCondLst>
                              <p:cond delay="2000"/>
                            </p:stCondLst>
                            <p:childTnLst>
                              <p:par>
                                <p:cTn id="21" presetID="21" presetClass="entr" presetSubtype="1" fill="hold" nodeType="afterEffect">
                                  <p:stCondLst>
                                    <p:cond delay="0"/>
                                  </p:stCondLst>
                                  <p:childTnLst>
                                    <p:set>
                                      <p:cBhvr>
                                        <p:cTn id="22" dur="1" fill="hold">
                                          <p:stCondLst>
                                            <p:cond delay="0"/>
                                          </p:stCondLst>
                                        </p:cTn>
                                        <p:tgtEl>
                                          <p:spTgt spid="3075"/>
                                        </p:tgtEl>
                                        <p:attrNameLst>
                                          <p:attrName>style.visibility</p:attrName>
                                        </p:attrNameLst>
                                      </p:cBhvr>
                                      <p:to>
                                        <p:strVal val="visible"/>
                                      </p:to>
                                    </p:set>
                                    <p:animEffect transition="in" filter="wheel(1)">
                                      <p:cBhvr>
                                        <p:cTn id="23" dur="2000"/>
                                        <p:tgtEl>
                                          <p:spTgt spid="3075"/>
                                        </p:tgtEl>
                                      </p:cBhvr>
                                    </p:animEffect>
                                  </p:childTnLst>
                                </p:cTn>
                              </p:par>
                            </p:childTnLst>
                          </p:cTn>
                        </p:par>
                        <p:par>
                          <p:cTn id="24" fill="hold">
                            <p:stCondLst>
                              <p:cond delay="4000"/>
                            </p:stCondLst>
                            <p:childTnLst>
                              <p:par>
                                <p:cTn id="25" presetID="18" presetClass="emph" presetSubtype="0" fill="hold" nodeType="afterEffect">
                                  <p:stCondLst>
                                    <p:cond delay="0"/>
                                  </p:stCondLst>
                                  <p:iterate type="lt">
                                    <p:tmPct val="4000"/>
                                  </p:iterate>
                                  <p:childTnLst>
                                    <p:set>
                                      <p:cBhvr override="childStyle">
                                        <p:cTn id="26" dur="500" fill="hold"/>
                                        <p:tgtEl>
                                          <p:spTgt spid="3">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382000" cy="1143000"/>
          </a:xfrm>
        </p:spPr>
        <p:txBody>
          <a:bodyPr/>
          <a:lstStyle/>
          <a:p>
            <a:pPr algn="ctr"/>
            <a:r>
              <a:rPr lang="en-US" dirty="0" smtClean="0"/>
              <a:t>2010 &amp; 2011 Estate Tax</a:t>
            </a:r>
            <a:endParaRPr lang="en-US" dirty="0"/>
          </a:p>
        </p:txBody>
      </p:sp>
      <p:sp>
        <p:nvSpPr>
          <p:cNvPr id="3" name="Text Placeholder 2"/>
          <p:cNvSpPr>
            <a:spLocks noGrp="1"/>
          </p:cNvSpPr>
          <p:nvPr>
            <p:ph type="body" idx="1"/>
          </p:nvPr>
        </p:nvSpPr>
        <p:spPr/>
        <p:txBody>
          <a:bodyPr/>
          <a:lstStyle/>
          <a:p>
            <a:r>
              <a:rPr lang="en-US" sz="2800" u="sng" dirty="0" smtClean="0">
                <a:solidFill>
                  <a:srgbClr val="00B050"/>
                </a:solidFill>
              </a:rPr>
              <a:t>Minnesota M706</a:t>
            </a:r>
            <a:endParaRPr lang="en-US" sz="2800" u="sng" dirty="0">
              <a:solidFill>
                <a:srgbClr val="00B050"/>
              </a:solidFill>
            </a:endParaRPr>
          </a:p>
        </p:txBody>
      </p:sp>
      <p:sp>
        <p:nvSpPr>
          <p:cNvPr id="4" name="Content Placeholder 3"/>
          <p:cNvSpPr>
            <a:spLocks noGrp="1"/>
          </p:cNvSpPr>
          <p:nvPr>
            <p:ph sz="half" idx="2"/>
          </p:nvPr>
        </p:nvSpPr>
        <p:spPr/>
        <p:txBody>
          <a:bodyPr/>
          <a:lstStyle/>
          <a:p>
            <a:r>
              <a:rPr lang="en-US" dirty="0" smtClean="0"/>
              <a:t>Exemption Amount of $1,000,000</a:t>
            </a:r>
          </a:p>
          <a:p>
            <a:r>
              <a:rPr lang="en-US" dirty="0" smtClean="0"/>
              <a:t>Filing Requirement:</a:t>
            </a:r>
          </a:p>
          <a:p>
            <a:pPr lvl="1"/>
            <a:r>
              <a:rPr lang="en-US" dirty="0" smtClean="0"/>
              <a:t>Gross Estate Exceeds $1,000,000 or</a:t>
            </a:r>
          </a:p>
          <a:p>
            <a:pPr lvl="1"/>
            <a:r>
              <a:rPr lang="en-US" dirty="0" smtClean="0"/>
              <a:t>Federal Filing Requirement</a:t>
            </a:r>
          </a:p>
          <a:p>
            <a:pPr lvl="0">
              <a:buClr>
                <a:srgbClr val="A9A57C"/>
              </a:buClr>
            </a:pPr>
            <a:r>
              <a:rPr lang="en-US" dirty="0">
                <a:solidFill>
                  <a:srgbClr val="2F2B20"/>
                </a:solidFill>
              </a:rPr>
              <a:t>Non-Residents with MN </a:t>
            </a:r>
            <a:r>
              <a:rPr lang="en-US" dirty="0" err="1">
                <a:solidFill>
                  <a:srgbClr val="2F2B20"/>
                </a:solidFill>
              </a:rPr>
              <a:t>situs</a:t>
            </a:r>
            <a:r>
              <a:rPr lang="en-US" dirty="0">
                <a:solidFill>
                  <a:srgbClr val="2F2B20"/>
                </a:solidFill>
              </a:rPr>
              <a:t> property</a:t>
            </a:r>
          </a:p>
          <a:p>
            <a:pPr marL="339725" lvl="1" indent="-222250"/>
            <a:endParaRPr lang="en-US" dirty="0" smtClean="0"/>
          </a:p>
        </p:txBody>
      </p:sp>
      <p:sp>
        <p:nvSpPr>
          <p:cNvPr id="5" name="Text Placeholder 4"/>
          <p:cNvSpPr>
            <a:spLocks noGrp="1"/>
          </p:cNvSpPr>
          <p:nvPr>
            <p:ph type="body" sz="quarter" idx="3"/>
          </p:nvPr>
        </p:nvSpPr>
        <p:spPr/>
        <p:txBody>
          <a:bodyPr/>
          <a:lstStyle/>
          <a:p>
            <a:r>
              <a:rPr lang="en-US" sz="2800" u="sng" dirty="0" smtClean="0">
                <a:solidFill>
                  <a:srgbClr val="0070C0"/>
                </a:solidFill>
              </a:rPr>
              <a:t>Federal 706</a:t>
            </a:r>
            <a:endParaRPr lang="en-US" sz="2800" u="sng" dirty="0">
              <a:solidFill>
                <a:srgbClr val="0070C0"/>
              </a:solidFill>
            </a:endParaRPr>
          </a:p>
        </p:txBody>
      </p:sp>
      <p:sp>
        <p:nvSpPr>
          <p:cNvPr id="6" name="Content Placeholder 5"/>
          <p:cNvSpPr>
            <a:spLocks noGrp="1"/>
          </p:cNvSpPr>
          <p:nvPr>
            <p:ph sz="quarter" idx="4"/>
          </p:nvPr>
        </p:nvSpPr>
        <p:spPr/>
        <p:txBody>
          <a:bodyPr/>
          <a:lstStyle/>
          <a:p>
            <a:r>
              <a:rPr lang="en-US" dirty="0" smtClean="0"/>
              <a:t>Exemption Amount of $5,000,000</a:t>
            </a:r>
          </a:p>
          <a:p>
            <a:r>
              <a:rPr lang="en-US" dirty="0" smtClean="0"/>
              <a:t>Filing Requirement:</a:t>
            </a:r>
          </a:p>
          <a:p>
            <a:pPr lvl="1"/>
            <a:r>
              <a:rPr lang="en-US" dirty="0" smtClean="0"/>
              <a:t>Gross Estate, Plus Adjusted Taxable Gifts &amp; Specific Exemption, Exceeds $5,000,000</a:t>
            </a:r>
            <a:endParaRPr lang="en-US" dirty="0"/>
          </a:p>
        </p:txBody>
      </p:sp>
    </p:spTree>
    <p:extLst>
      <p:ext uri="{BB962C8B-B14F-4D97-AF65-F5344CB8AC3E}">
        <p14:creationId xmlns:p14="http://schemas.microsoft.com/office/powerpoint/2010/main" val="1969644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1000"/>
                                        <p:tgtEl>
                                          <p:spTgt spid="5">
                                            <p:txEl>
                                              <p:pRg st="0" end="0"/>
                                            </p:txEl>
                                          </p:spTgt>
                                        </p:tgtEl>
                                      </p:cBhvr>
                                    </p:animEffect>
                                    <p:anim calcmode="lin" valueType="num">
                                      <p:cBhvr>
                                        <p:cTn id="1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10" presetClass="entr" presetSubtype="0" fill="hold" grpId="0" nodeType="after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500"/>
                                        <p:tgtEl>
                                          <p:spTgt spid="4">
                                            <p:txEl>
                                              <p:pRg st="0" end="0"/>
                                            </p:txEl>
                                          </p:spTgt>
                                        </p:tgtEl>
                                      </p:cBhvr>
                                    </p:animEffect>
                                  </p:childTnLst>
                                </p:cTn>
                              </p:par>
                            </p:childTnLst>
                          </p:cTn>
                        </p:par>
                        <p:par>
                          <p:cTn id="20" fill="hold">
                            <p:stCondLst>
                              <p:cond delay="2500"/>
                            </p:stCondLst>
                            <p:childTnLst>
                              <p:par>
                                <p:cTn id="21" presetID="10" presetClass="entr" presetSubtype="0" fill="hold" grpId="0" nodeType="after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par>
                          <p:cTn id="24" fill="hold">
                            <p:stCondLst>
                              <p:cond delay="3000"/>
                            </p:stCondLst>
                            <p:childTnLst>
                              <p:par>
                                <p:cTn id="25" presetID="10" presetClass="entr" presetSubtype="0" fill="hold" grpId="0" nodeType="after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500"/>
                                        <p:tgtEl>
                                          <p:spTgt spid="4">
                                            <p:txEl>
                                              <p:pRg st="2" end="2"/>
                                            </p:txEl>
                                          </p:spTgt>
                                        </p:tgtEl>
                                      </p:cBhvr>
                                    </p:animEffect>
                                  </p:childTnLst>
                                </p:cTn>
                              </p:par>
                            </p:childTnLst>
                          </p:cTn>
                        </p:par>
                        <p:par>
                          <p:cTn id="28" fill="hold">
                            <p:stCondLst>
                              <p:cond delay="3500"/>
                            </p:stCondLst>
                            <p:childTnLst>
                              <p:par>
                                <p:cTn id="29" presetID="10" presetClass="entr" presetSubtype="0" fill="hold" grpId="0" nodeType="after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500"/>
                                        <p:tgtEl>
                                          <p:spTgt spid="4">
                                            <p:txEl>
                                              <p:pRg st="3" end="3"/>
                                            </p:txEl>
                                          </p:spTgt>
                                        </p:tgtEl>
                                      </p:cBhvr>
                                    </p:animEffect>
                                  </p:childTnLst>
                                </p:cTn>
                              </p:par>
                            </p:childTnLst>
                          </p:cTn>
                        </p:par>
                        <p:par>
                          <p:cTn id="32" fill="hold">
                            <p:stCondLst>
                              <p:cond delay="4000"/>
                            </p:stCondLst>
                            <p:childTnLst>
                              <p:par>
                                <p:cTn id="33" presetID="10" presetClass="entr" presetSubtype="0" fill="hold" grpId="0" nodeType="after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500"/>
                                        <p:tgtEl>
                                          <p:spTgt spid="4">
                                            <p:txEl>
                                              <p:pRg st="4" end="4"/>
                                            </p:txEl>
                                          </p:spTgt>
                                        </p:tgtEl>
                                      </p:cBhvr>
                                    </p:animEffect>
                                  </p:childTnLst>
                                </p:cTn>
                              </p:par>
                            </p:childTnLst>
                          </p:cTn>
                        </p:par>
                        <p:par>
                          <p:cTn id="36" fill="hold">
                            <p:stCondLst>
                              <p:cond delay="4500"/>
                            </p:stCondLst>
                            <p:childTnLst>
                              <p:par>
                                <p:cTn id="37" presetID="10" presetClass="entr" presetSubtype="0" fill="hold" grpId="0" nodeType="after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fade">
                                      <p:cBhvr>
                                        <p:cTn id="39" dur="500"/>
                                        <p:tgtEl>
                                          <p:spTgt spid="6">
                                            <p:txEl>
                                              <p:pRg st="0" end="0"/>
                                            </p:txEl>
                                          </p:spTgt>
                                        </p:tgtEl>
                                      </p:cBhvr>
                                    </p:animEffect>
                                  </p:childTnLst>
                                </p:cTn>
                              </p:par>
                            </p:childTnLst>
                          </p:cTn>
                        </p:par>
                        <p:par>
                          <p:cTn id="40" fill="hold">
                            <p:stCondLst>
                              <p:cond delay="5000"/>
                            </p:stCondLst>
                            <p:childTnLst>
                              <p:par>
                                <p:cTn id="41" presetID="10" presetClass="entr" presetSubtype="0" fill="hold" grpId="0" nodeType="after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500"/>
                                        <p:tgtEl>
                                          <p:spTgt spid="6">
                                            <p:txEl>
                                              <p:pRg st="1" end="1"/>
                                            </p:txEl>
                                          </p:spTgt>
                                        </p:tgtEl>
                                      </p:cBhvr>
                                    </p:animEffect>
                                  </p:childTnLst>
                                </p:cTn>
                              </p:par>
                            </p:childTnLst>
                          </p:cTn>
                        </p:par>
                        <p:par>
                          <p:cTn id="44" fill="hold">
                            <p:stCondLst>
                              <p:cond delay="5500"/>
                            </p:stCondLst>
                            <p:childTnLst>
                              <p:par>
                                <p:cTn id="45" presetID="10" presetClass="entr" presetSubtype="0" fill="hold" grpId="0" nodeType="after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animEffect transition="in" filter="fade">
                                      <p:cBhvr>
                                        <p:cTn id="4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153400" cy="1143000"/>
          </a:xfrm>
        </p:spPr>
        <p:txBody>
          <a:bodyPr/>
          <a:lstStyle/>
          <a:p>
            <a:pPr algn="ctr"/>
            <a:r>
              <a:rPr lang="en-US" sz="4000" dirty="0" smtClean="0"/>
              <a:t>Communication &amp; System Changes</a:t>
            </a:r>
            <a:endParaRPr lang="en-US" sz="4000" dirty="0"/>
          </a:p>
        </p:txBody>
      </p:sp>
      <p:sp>
        <p:nvSpPr>
          <p:cNvPr id="3" name="Content Placeholder 2"/>
          <p:cNvSpPr>
            <a:spLocks noGrp="1"/>
          </p:cNvSpPr>
          <p:nvPr>
            <p:ph idx="1"/>
          </p:nvPr>
        </p:nvSpPr>
        <p:spPr>
          <a:xfrm>
            <a:off x="641904" y="1981200"/>
            <a:ext cx="7620000" cy="4191000"/>
          </a:xfrm>
        </p:spPr>
        <p:txBody>
          <a:bodyPr/>
          <a:lstStyle/>
          <a:p>
            <a:r>
              <a:rPr lang="en-US" dirty="0"/>
              <a:t>New integrated system (December 2010)</a:t>
            </a:r>
          </a:p>
          <a:p>
            <a:pPr lvl="1"/>
            <a:r>
              <a:rPr lang="en-US" dirty="0"/>
              <a:t>Batch processing</a:t>
            </a:r>
          </a:p>
          <a:p>
            <a:pPr lvl="1"/>
            <a:r>
              <a:rPr lang="en-US" dirty="0"/>
              <a:t>Minimal data entry</a:t>
            </a:r>
          </a:p>
          <a:p>
            <a:r>
              <a:rPr lang="en-US" dirty="0" smtClean="0"/>
              <a:t>No more “acknowledgement of receipt” letters</a:t>
            </a:r>
          </a:p>
          <a:p>
            <a:r>
              <a:rPr lang="en-US" dirty="0" smtClean="0"/>
              <a:t>Limitation on Time for Assessment of Tax</a:t>
            </a:r>
          </a:p>
          <a:p>
            <a:pPr lvl="1"/>
            <a:r>
              <a:rPr lang="en-US" dirty="0" smtClean="0"/>
              <a:t>Changed to 3 ½ years after a complete return is filed</a:t>
            </a:r>
            <a:endParaRPr lang="en-US" dirty="0"/>
          </a:p>
          <a:p>
            <a:pPr lvl="0">
              <a:buClr>
                <a:srgbClr val="A9A57C"/>
              </a:buClr>
            </a:pPr>
            <a:r>
              <a:rPr lang="en-US" dirty="0">
                <a:solidFill>
                  <a:srgbClr val="2F2B20"/>
                </a:solidFill>
              </a:rPr>
              <a:t>Notification within 9 months after filing date</a:t>
            </a:r>
          </a:p>
          <a:p>
            <a:pPr lvl="1"/>
            <a:r>
              <a:rPr lang="en-US" dirty="0" smtClean="0"/>
              <a:t>1. Closing letter (accepted as filed)</a:t>
            </a:r>
          </a:p>
          <a:p>
            <a:pPr lvl="1"/>
            <a:r>
              <a:rPr lang="en-US" dirty="0" smtClean="0"/>
              <a:t>2. Request for documentation letter</a:t>
            </a:r>
          </a:p>
          <a:p>
            <a:pPr lvl="1"/>
            <a:r>
              <a:rPr lang="en-US" dirty="0" smtClean="0"/>
              <a:t>3. Tax order</a:t>
            </a:r>
          </a:p>
        </p:txBody>
      </p:sp>
      <p:pic>
        <p:nvPicPr>
          <p:cNvPr id="8194" name="Picture 2" descr="C:\Program Files (x86)\Microsoft Office\MEDIA\CAGCAT10\j0292982.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1447800"/>
            <a:ext cx="1689039" cy="1667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6707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21"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par>
                          <p:cTn id="20" fill="hold">
                            <p:stCondLst>
                              <p:cond delay="2000"/>
                            </p:stCondLst>
                            <p:childTnLst>
                              <p:par>
                                <p:cTn id="21" presetID="16" presetClass="entr" presetSubtype="21"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par>
                          <p:cTn id="24" fill="hold">
                            <p:stCondLst>
                              <p:cond delay="2500"/>
                            </p:stCondLst>
                            <p:childTnLst>
                              <p:par>
                                <p:cTn id="25" presetID="16" presetClass="entr" presetSubtype="21"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par>
                          <p:cTn id="28" fill="hold">
                            <p:stCondLst>
                              <p:cond delay="3000"/>
                            </p:stCondLst>
                            <p:childTnLst>
                              <p:par>
                                <p:cTn id="29" presetID="16" presetClass="entr" presetSubtype="21"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childTnLst>
                          </p:cTn>
                        </p:par>
                        <p:par>
                          <p:cTn id="32" fill="hold">
                            <p:stCondLst>
                              <p:cond delay="3500"/>
                            </p:stCondLst>
                            <p:childTnLst>
                              <p:par>
                                <p:cTn id="33" presetID="16" presetClass="entr" presetSubtype="21"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arn(inVertical)">
                                      <p:cBhvr>
                                        <p:cTn id="35" dur="500"/>
                                        <p:tgtEl>
                                          <p:spTgt spid="3">
                                            <p:txEl>
                                              <p:pRg st="7" end="7"/>
                                            </p:txEl>
                                          </p:spTgt>
                                        </p:tgtEl>
                                      </p:cBhvr>
                                    </p:animEffect>
                                  </p:childTnLst>
                                </p:cTn>
                              </p:par>
                            </p:childTnLst>
                          </p:cTn>
                        </p:par>
                        <p:par>
                          <p:cTn id="36" fill="hold">
                            <p:stCondLst>
                              <p:cond delay="4000"/>
                            </p:stCondLst>
                            <p:childTnLst>
                              <p:par>
                                <p:cTn id="37" presetID="16" presetClass="entr" presetSubtype="21"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barn(inVertical)">
                                      <p:cBhvr>
                                        <p:cTn id="39" dur="500"/>
                                        <p:tgtEl>
                                          <p:spTgt spid="3">
                                            <p:txEl>
                                              <p:pRg st="8" end="8"/>
                                            </p:txEl>
                                          </p:spTgt>
                                        </p:tgtEl>
                                      </p:cBhvr>
                                    </p:animEffect>
                                  </p:childTnLst>
                                </p:cTn>
                              </p:par>
                            </p:childTnLst>
                          </p:cTn>
                        </p:par>
                        <p:par>
                          <p:cTn id="40" fill="hold">
                            <p:stCondLst>
                              <p:cond delay="4500"/>
                            </p:stCondLst>
                            <p:childTnLst>
                              <p:par>
                                <p:cTn id="41" presetID="16" presetClass="entr" presetSubtype="21" fill="hold" nodeType="after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barn(inVertical)">
                                      <p:cBhvr>
                                        <p:cTn id="43" dur="500"/>
                                        <p:tgtEl>
                                          <p:spTgt spid="3">
                                            <p:txEl>
                                              <p:pRg st="9" end="9"/>
                                            </p:txEl>
                                          </p:spTgt>
                                        </p:tgtEl>
                                      </p:cBhvr>
                                    </p:animEffect>
                                  </p:childTnLst>
                                </p:cTn>
                              </p:par>
                            </p:childTnLst>
                          </p:cTn>
                        </p:par>
                        <p:par>
                          <p:cTn id="44" fill="hold">
                            <p:stCondLst>
                              <p:cond delay="5000"/>
                            </p:stCondLst>
                            <p:childTnLst>
                              <p:par>
                                <p:cTn id="45" presetID="14" presetClass="entr" presetSubtype="10" fill="hold" nodeType="afterEffect">
                                  <p:stCondLst>
                                    <p:cond delay="0"/>
                                  </p:stCondLst>
                                  <p:childTnLst>
                                    <p:set>
                                      <p:cBhvr>
                                        <p:cTn id="46" dur="1" fill="hold">
                                          <p:stCondLst>
                                            <p:cond delay="0"/>
                                          </p:stCondLst>
                                        </p:cTn>
                                        <p:tgtEl>
                                          <p:spTgt spid="8194"/>
                                        </p:tgtEl>
                                        <p:attrNameLst>
                                          <p:attrName>style.visibility</p:attrName>
                                        </p:attrNameLst>
                                      </p:cBhvr>
                                      <p:to>
                                        <p:strVal val="visible"/>
                                      </p:to>
                                    </p:set>
                                    <p:animEffect transition="in" filter="randombar(horizontal)">
                                      <p:cBhvr>
                                        <p:cTn id="4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pic>
        <p:nvPicPr>
          <p:cNvPr id="9218" name="Picture 2" descr="C:\Users\adrube\AppData\Local\Microsoft\Windows\Temporary Internet Files\Content.IE5\PRF3WC23\MC900078711[1].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456166" y="1597809"/>
            <a:ext cx="1801633" cy="4369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188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wipe(down)">
                                      <p:cBhvr>
                                        <p:cTn id="7"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Email 	</a:t>
            </a:r>
            <a:r>
              <a:rPr lang="en-US" dirty="0" smtClean="0">
                <a:hlinkClick r:id="rId2"/>
              </a:rPr>
              <a:t>cori.calhoun@state.mn.us</a:t>
            </a:r>
            <a:endParaRPr lang="en-US" dirty="0" smtClean="0"/>
          </a:p>
          <a:p>
            <a:pPr marL="114300" indent="0">
              <a:buNone/>
            </a:pPr>
            <a:r>
              <a:rPr lang="en-US" dirty="0"/>
              <a:t>	   </a:t>
            </a:r>
            <a:r>
              <a:rPr lang="en-US" dirty="0" smtClean="0"/>
              <a:t>	</a:t>
            </a:r>
            <a:r>
              <a:rPr lang="en-US" dirty="0" smtClean="0">
                <a:hlinkClick r:id="rId3"/>
              </a:rPr>
              <a:t>april.drube@state.mn.us</a:t>
            </a:r>
            <a:endParaRPr lang="en-US" dirty="0" smtClean="0"/>
          </a:p>
          <a:p>
            <a:pPr marL="114300" indent="0">
              <a:buNone/>
            </a:pPr>
            <a:endParaRPr lang="en-US" sz="1000" dirty="0"/>
          </a:p>
          <a:p>
            <a:r>
              <a:rPr lang="en-US" dirty="0" smtClean="0"/>
              <a:t>Phone 	Cori: 651-556-6762</a:t>
            </a:r>
          </a:p>
          <a:p>
            <a:pPr marL="114300" indent="0">
              <a:buNone/>
            </a:pPr>
            <a:r>
              <a:rPr lang="en-US" dirty="0"/>
              <a:t>	</a:t>
            </a:r>
            <a:r>
              <a:rPr lang="en-US" dirty="0" smtClean="0"/>
              <a:t>   	April: 651-556-3857</a:t>
            </a:r>
          </a:p>
          <a:p>
            <a:pPr marL="114300" indent="0">
              <a:buNone/>
            </a:pPr>
            <a:r>
              <a:rPr lang="en-US" dirty="0" smtClean="0"/>
              <a:t>		Estate &amp; Fiduciary Tax: 651-556-3075</a:t>
            </a:r>
          </a:p>
          <a:p>
            <a:pPr marL="114300" indent="0">
              <a:buNone/>
            </a:pPr>
            <a:r>
              <a:rPr lang="en-US" dirty="0"/>
              <a:t>	</a:t>
            </a:r>
            <a:r>
              <a:rPr lang="en-US" dirty="0" smtClean="0"/>
              <a:t>	Individual Income Tax: 651-296-3781</a:t>
            </a:r>
          </a:p>
          <a:p>
            <a:pPr marL="114300" indent="0">
              <a:buNone/>
            </a:pPr>
            <a:endParaRPr lang="en-US" sz="1000" dirty="0" smtClean="0"/>
          </a:p>
          <a:p>
            <a:r>
              <a:rPr lang="en-US" dirty="0" smtClean="0"/>
              <a:t>Fax 		651-556-3108</a:t>
            </a:r>
          </a:p>
          <a:p>
            <a:pPr marL="114300" indent="0">
              <a:buNone/>
            </a:pPr>
            <a:endParaRPr lang="en-US" sz="1000" dirty="0" smtClean="0"/>
          </a:p>
          <a:p>
            <a:r>
              <a:rPr lang="en-US" dirty="0" smtClean="0"/>
              <a:t>Website	www.taxes.state.mn.us</a:t>
            </a:r>
          </a:p>
          <a:p>
            <a:endParaRPr lang="en-US" dirty="0" smtClean="0"/>
          </a:p>
          <a:p>
            <a:pPr marL="114300" indent="0">
              <a:buNone/>
            </a:pPr>
            <a:endParaRPr lang="en-US" dirty="0"/>
          </a:p>
        </p:txBody>
      </p:sp>
    </p:spTree>
    <p:extLst>
      <p:ext uri="{BB962C8B-B14F-4D97-AF65-F5344CB8AC3E}">
        <p14:creationId xmlns:p14="http://schemas.microsoft.com/office/powerpoint/2010/main" val="3349836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nodeType="after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IRS “Opting Out” For 2010</a:t>
            </a:r>
            <a:endParaRPr lang="en-US" dirty="0"/>
          </a:p>
        </p:txBody>
      </p:sp>
      <p:sp>
        <p:nvSpPr>
          <p:cNvPr id="8" name="Content Placeholder 7"/>
          <p:cNvSpPr>
            <a:spLocks noGrp="1"/>
          </p:cNvSpPr>
          <p:nvPr>
            <p:ph idx="1"/>
          </p:nvPr>
        </p:nvSpPr>
        <p:spPr/>
        <p:txBody>
          <a:bodyPr/>
          <a:lstStyle/>
          <a:p>
            <a:pPr marL="114300" indent="0">
              <a:buNone/>
            </a:pPr>
            <a:r>
              <a:rPr lang="en-US" dirty="0" smtClean="0"/>
              <a:t>Decedents who died in 2010 could either choose to have:</a:t>
            </a:r>
          </a:p>
          <a:p>
            <a:pPr lvl="1"/>
            <a:r>
              <a:rPr lang="en-US" dirty="0" smtClean="0"/>
              <a:t>A) Estate tax and a step-up in basis </a:t>
            </a:r>
            <a:r>
              <a:rPr lang="en-US" u="sng" dirty="0" smtClean="0"/>
              <a:t>or</a:t>
            </a:r>
          </a:p>
          <a:p>
            <a:pPr lvl="1"/>
            <a:r>
              <a:rPr lang="en-US" dirty="0" smtClean="0"/>
              <a:t>B) No estate tax and a modified carryover basis</a:t>
            </a:r>
          </a:p>
          <a:p>
            <a:pPr lvl="1"/>
            <a:endParaRPr lang="en-US" dirty="0"/>
          </a:p>
          <a:p>
            <a:pPr marL="411480" lvl="1" indent="0">
              <a:buNone/>
            </a:pPr>
            <a:endParaRPr lang="en-US" dirty="0"/>
          </a:p>
          <a:p>
            <a:pPr marL="117475" lvl="1" indent="0">
              <a:buNone/>
            </a:pPr>
            <a:r>
              <a:rPr lang="en-US" dirty="0" smtClean="0"/>
              <a:t>“Opting Out“ of Federal estate tax required</a:t>
            </a:r>
          </a:p>
          <a:p>
            <a:pPr marL="117475" lvl="1" indent="0">
              <a:buNone/>
            </a:pPr>
            <a:r>
              <a:rPr lang="en-US" dirty="0"/>
              <a:t> </a:t>
            </a:r>
            <a:r>
              <a:rPr lang="en-US" dirty="0" smtClean="0"/>
              <a:t>    the timely filing of Form 8939 to the IRS</a:t>
            </a:r>
          </a:p>
          <a:p>
            <a:pPr marL="777240" lvl="2" indent="0">
              <a:buNone/>
            </a:pPr>
            <a:endParaRPr lang="en-US" dirty="0" smtClean="0"/>
          </a:p>
          <a:p>
            <a:pPr marL="777240" lvl="2" indent="0">
              <a:buNone/>
            </a:pPr>
            <a:endParaRPr lang="en-US" dirty="0"/>
          </a:p>
          <a:p>
            <a:pPr lvl="1"/>
            <a:endParaRPr lang="en-US" dirty="0"/>
          </a:p>
        </p:txBody>
      </p:sp>
      <p:pic>
        <p:nvPicPr>
          <p:cNvPr id="1026" name="Picture 2" descr="C:\Users\adrube\AppData\Local\Microsoft\Windows\Temporary Internet Files\Content.IE5\U34I8QP7\MC90004488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3200400"/>
            <a:ext cx="1766621" cy="1901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651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down)">
                                      <p:cBhvr>
                                        <p:cTn id="11" dur="500"/>
                                        <p:tgtEl>
                                          <p:spTgt spid="8">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wipe(down)">
                                      <p:cBhvr>
                                        <p:cTn id="15" dur="500"/>
                                        <p:tgtEl>
                                          <p:spTgt spid="8">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animEffect transition="in" filter="wipe(down)">
                                      <p:cBhvr>
                                        <p:cTn id="19" dur="500"/>
                                        <p:tgtEl>
                                          <p:spTgt spid="8">
                                            <p:txEl>
                                              <p:pRg st="5" end="5"/>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animEffect transition="in" filter="wipe(down)">
                                      <p:cBhvr>
                                        <p:cTn id="23" dur="500"/>
                                        <p:tgtEl>
                                          <p:spTgt spid="8">
                                            <p:txEl>
                                              <p:pRg st="6" end="6"/>
                                            </p:txEl>
                                          </p:spTgt>
                                        </p:tgtEl>
                                      </p:cBhvr>
                                    </p:animEffect>
                                  </p:childTnLst>
                                </p:cTn>
                              </p:par>
                            </p:childTnLst>
                          </p:cTn>
                        </p:par>
                        <p:par>
                          <p:cTn id="24" fill="hold">
                            <p:stCondLst>
                              <p:cond delay="2500"/>
                            </p:stCondLst>
                            <p:childTnLst>
                              <p:par>
                                <p:cTn id="25" presetID="53" presetClass="entr" presetSubtype="16" fill="hold" nodeType="afterEffect">
                                  <p:stCondLst>
                                    <p:cond delay="0"/>
                                  </p:stCondLst>
                                  <p:childTnLst>
                                    <p:set>
                                      <p:cBhvr>
                                        <p:cTn id="26" dur="1" fill="hold">
                                          <p:stCondLst>
                                            <p:cond delay="0"/>
                                          </p:stCondLst>
                                        </p:cTn>
                                        <p:tgtEl>
                                          <p:spTgt spid="1026"/>
                                        </p:tgtEl>
                                        <p:attrNameLst>
                                          <p:attrName>style.visibility</p:attrName>
                                        </p:attrNameLst>
                                      </p:cBhvr>
                                      <p:to>
                                        <p:strVal val="visible"/>
                                      </p:to>
                                    </p:set>
                                    <p:anim calcmode="lin" valueType="num">
                                      <p:cBhvr>
                                        <p:cTn id="27" dur="500" fill="hold"/>
                                        <p:tgtEl>
                                          <p:spTgt spid="1026"/>
                                        </p:tgtEl>
                                        <p:attrNameLst>
                                          <p:attrName>ppt_w</p:attrName>
                                        </p:attrNameLst>
                                      </p:cBhvr>
                                      <p:tavLst>
                                        <p:tav tm="0">
                                          <p:val>
                                            <p:fltVal val="0"/>
                                          </p:val>
                                        </p:tav>
                                        <p:tav tm="100000">
                                          <p:val>
                                            <p:strVal val="#ppt_w"/>
                                          </p:val>
                                        </p:tav>
                                      </p:tavLst>
                                    </p:anim>
                                    <p:anim calcmode="lin" valueType="num">
                                      <p:cBhvr>
                                        <p:cTn id="28" dur="500" fill="hold"/>
                                        <p:tgtEl>
                                          <p:spTgt spid="1026"/>
                                        </p:tgtEl>
                                        <p:attrNameLst>
                                          <p:attrName>ppt_h</p:attrName>
                                        </p:attrNameLst>
                                      </p:cBhvr>
                                      <p:tavLst>
                                        <p:tav tm="0">
                                          <p:val>
                                            <p:fltVal val="0"/>
                                          </p:val>
                                        </p:tav>
                                        <p:tav tm="100000">
                                          <p:val>
                                            <p:strVal val="#ppt_h"/>
                                          </p:val>
                                        </p:tav>
                                      </p:tavLst>
                                    </p:anim>
                                    <p:animEffect transition="in" filter="fade">
                                      <p:cBhvr>
                                        <p:cTn id="29" dur="500"/>
                                        <p:tgtEl>
                                          <p:spTgt spid="1026"/>
                                        </p:tgtEl>
                                      </p:cBhvr>
                                    </p:animEffect>
                                  </p:childTnLst>
                                </p:cTn>
                              </p:par>
                            </p:childTnLst>
                          </p:cTn>
                        </p:par>
                        <p:par>
                          <p:cTn id="30" fill="hold">
                            <p:stCondLst>
                              <p:cond delay="3000"/>
                            </p:stCondLst>
                            <p:childTnLst>
                              <p:par>
                                <p:cTn id="31" presetID="32" presetClass="emph" presetSubtype="0" fill="hold" nodeType="afterEffect">
                                  <p:stCondLst>
                                    <p:cond delay="0"/>
                                  </p:stCondLst>
                                  <p:childTnLst>
                                    <p:animRot by="120000">
                                      <p:cBhvr>
                                        <p:cTn id="32" dur="100" fill="hold">
                                          <p:stCondLst>
                                            <p:cond delay="0"/>
                                          </p:stCondLst>
                                        </p:cTn>
                                        <p:tgtEl>
                                          <p:spTgt spid="1026"/>
                                        </p:tgtEl>
                                        <p:attrNameLst>
                                          <p:attrName>r</p:attrName>
                                        </p:attrNameLst>
                                      </p:cBhvr>
                                    </p:animRot>
                                    <p:animRot by="-240000">
                                      <p:cBhvr>
                                        <p:cTn id="33" dur="200" fill="hold">
                                          <p:stCondLst>
                                            <p:cond delay="200"/>
                                          </p:stCondLst>
                                        </p:cTn>
                                        <p:tgtEl>
                                          <p:spTgt spid="1026"/>
                                        </p:tgtEl>
                                        <p:attrNameLst>
                                          <p:attrName>r</p:attrName>
                                        </p:attrNameLst>
                                      </p:cBhvr>
                                    </p:animRot>
                                    <p:animRot by="240000">
                                      <p:cBhvr>
                                        <p:cTn id="34" dur="200" fill="hold">
                                          <p:stCondLst>
                                            <p:cond delay="400"/>
                                          </p:stCondLst>
                                        </p:cTn>
                                        <p:tgtEl>
                                          <p:spTgt spid="1026"/>
                                        </p:tgtEl>
                                        <p:attrNameLst>
                                          <p:attrName>r</p:attrName>
                                        </p:attrNameLst>
                                      </p:cBhvr>
                                    </p:animRot>
                                    <p:animRot by="-240000">
                                      <p:cBhvr>
                                        <p:cTn id="35" dur="200" fill="hold">
                                          <p:stCondLst>
                                            <p:cond delay="600"/>
                                          </p:stCondLst>
                                        </p:cTn>
                                        <p:tgtEl>
                                          <p:spTgt spid="1026"/>
                                        </p:tgtEl>
                                        <p:attrNameLst>
                                          <p:attrName>r</p:attrName>
                                        </p:attrNameLst>
                                      </p:cBhvr>
                                    </p:animRot>
                                    <p:animRot by="120000">
                                      <p:cBhvr>
                                        <p:cTn id="36" dur="200" fill="hold">
                                          <p:stCondLst>
                                            <p:cond delay="800"/>
                                          </p:stCondLst>
                                        </p:cTn>
                                        <p:tgtEl>
                                          <p:spTgt spid="10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“Opting-Out” Affected MN</a:t>
            </a:r>
            <a:endParaRPr lang="en-US" dirty="0"/>
          </a:p>
        </p:txBody>
      </p:sp>
      <p:sp>
        <p:nvSpPr>
          <p:cNvPr id="3" name="Content Placeholder 2"/>
          <p:cNvSpPr>
            <a:spLocks noGrp="1"/>
          </p:cNvSpPr>
          <p:nvPr>
            <p:ph idx="1"/>
          </p:nvPr>
        </p:nvSpPr>
        <p:spPr/>
        <p:txBody>
          <a:bodyPr/>
          <a:lstStyle/>
          <a:p>
            <a:r>
              <a:rPr lang="en-US" dirty="0" smtClean="0"/>
              <a:t>Federal Elections Are Not Allowed:</a:t>
            </a:r>
          </a:p>
          <a:p>
            <a:pPr lvl="1"/>
            <a:r>
              <a:rPr lang="en-US" dirty="0" smtClean="0"/>
              <a:t>Alternate Valuation</a:t>
            </a:r>
          </a:p>
          <a:p>
            <a:pPr lvl="1"/>
            <a:r>
              <a:rPr lang="en-US" dirty="0" smtClean="0"/>
              <a:t>Special Use Valuation</a:t>
            </a:r>
          </a:p>
          <a:p>
            <a:pPr lvl="1"/>
            <a:r>
              <a:rPr lang="en-US" dirty="0" smtClean="0"/>
              <a:t>Qualified Domestic Trust Election(QDOT)</a:t>
            </a:r>
          </a:p>
          <a:p>
            <a:pPr lvl="1"/>
            <a:r>
              <a:rPr lang="en-US" u="sng" dirty="0" smtClean="0"/>
              <a:t>Federal</a:t>
            </a:r>
            <a:r>
              <a:rPr lang="en-US" dirty="0" smtClean="0"/>
              <a:t> Qualified Terminal Interest Property(QTIP)</a:t>
            </a:r>
          </a:p>
          <a:p>
            <a:pPr lvl="1"/>
            <a:endParaRPr lang="en-US" dirty="0" smtClean="0"/>
          </a:p>
        </p:txBody>
      </p:sp>
      <p:pic>
        <p:nvPicPr>
          <p:cNvPr id="2051" name="Picture 3" descr="C:\Users\adrube\AppData\Local\Microsoft\Windows\Temporary Internet Files\Content.IE5\HXXRY0DQ\MC90024035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43200" y="3810000"/>
            <a:ext cx="2743200" cy="1559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950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16" presetClass="entr" presetSubtype="21" fill="hold" nodeType="afterEffect">
                                  <p:stCondLst>
                                    <p:cond delay="0"/>
                                  </p:stCondLst>
                                  <p:childTnLst>
                                    <p:set>
                                      <p:cBhvr>
                                        <p:cTn id="32" dur="1" fill="hold">
                                          <p:stCondLst>
                                            <p:cond delay="0"/>
                                          </p:stCondLst>
                                        </p:cTn>
                                        <p:tgtEl>
                                          <p:spTgt spid="2051"/>
                                        </p:tgtEl>
                                        <p:attrNameLst>
                                          <p:attrName>style.visibility</p:attrName>
                                        </p:attrNameLst>
                                      </p:cBhvr>
                                      <p:to>
                                        <p:strVal val="visible"/>
                                      </p:to>
                                    </p:set>
                                    <p:animEffect transition="in" filter="barn(inVertical)">
                                      <p:cBhvr>
                                        <p:cTn id="33"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“Opting-Out” </a:t>
            </a:r>
            <a:r>
              <a:rPr lang="en-US" dirty="0" smtClean="0"/>
              <a:t>Affected </a:t>
            </a:r>
            <a:r>
              <a:rPr lang="en-US" dirty="0"/>
              <a:t>MN</a:t>
            </a:r>
          </a:p>
        </p:txBody>
      </p:sp>
      <p:sp>
        <p:nvSpPr>
          <p:cNvPr id="3" name="Content Placeholder 2"/>
          <p:cNvSpPr>
            <a:spLocks noGrp="1"/>
          </p:cNvSpPr>
          <p:nvPr>
            <p:ph idx="1"/>
          </p:nvPr>
        </p:nvSpPr>
        <p:spPr/>
        <p:txBody>
          <a:bodyPr/>
          <a:lstStyle/>
          <a:p>
            <a:r>
              <a:rPr lang="en-US" dirty="0" smtClean="0"/>
              <a:t>Federal modified basis adjustments controls for Minnesota income tax purposes</a:t>
            </a:r>
          </a:p>
          <a:p>
            <a:endParaRPr lang="en-US" dirty="0"/>
          </a:p>
          <a:p>
            <a:r>
              <a:rPr lang="en-US" dirty="0" smtClean="0"/>
              <a:t>Minnesota Statutes, Chapter 290</a:t>
            </a:r>
          </a:p>
          <a:p>
            <a:pPr lvl="1"/>
            <a:r>
              <a:rPr lang="en-US" dirty="0" smtClean="0"/>
              <a:t>Minnesota individual income tax uses federal taxable income as its starting point. Basis for Minnesota purposes is the same as federal basis unless a Minnesota modification applies. </a:t>
            </a:r>
          </a:p>
          <a:p>
            <a:pPr lvl="2"/>
            <a:r>
              <a:rPr lang="en-US" dirty="0" smtClean="0"/>
              <a:t>(Minnesota Modifications M.S. 290.01, </a:t>
            </a:r>
            <a:r>
              <a:rPr lang="en-US" dirty="0" err="1" smtClean="0"/>
              <a:t>subd</a:t>
            </a:r>
            <a:r>
              <a:rPr lang="en-US" dirty="0" smtClean="0"/>
              <a:t> 19(a), </a:t>
            </a:r>
            <a:r>
              <a:rPr lang="en-US" dirty="0" err="1" smtClean="0"/>
              <a:t>subd</a:t>
            </a:r>
            <a:r>
              <a:rPr lang="en-US" dirty="0" smtClean="0"/>
              <a:t> 19(b), and </a:t>
            </a:r>
            <a:r>
              <a:rPr lang="en-US" dirty="0" err="1" smtClean="0"/>
              <a:t>subd</a:t>
            </a:r>
            <a:r>
              <a:rPr lang="en-US" dirty="0" smtClean="0"/>
              <a:t> 19(f) )</a:t>
            </a:r>
            <a:endParaRPr lang="en-US" dirty="0"/>
          </a:p>
          <a:p>
            <a:pPr lvl="1">
              <a:buClr>
                <a:srgbClr val="9CBEBD"/>
              </a:buClr>
            </a:pPr>
            <a:r>
              <a:rPr lang="en-US" dirty="0">
                <a:solidFill>
                  <a:srgbClr val="2F2B20"/>
                </a:solidFill>
              </a:rPr>
              <a:t>Unless a Minnesota </a:t>
            </a:r>
            <a:r>
              <a:rPr lang="en-US" dirty="0" smtClean="0">
                <a:solidFill>
                  <a:srgbClr val="2F2B20"/>
                </a:solidFill>
              </a:rPr>
              <a:t>Modification </a:t>
            </a:r>
            <a:r>
              <a:rPr lang="en-US" dirty="0">
                <a:solidFill>
                  <a:srgbClr val="2F2B20"/>
                </a:solidFill>
              </a:rPr>
              <a:t>applies, </a:t>
            </a:r>
            <a:r>
              <a:rPr lang="en-US" dirty="0" smtClean="0">
                <a:solidFill>
                  <a:srgbClr val="2F2B20"/>
                </a:solidFill>
              </a:rPr>
              <a:t>basis for beneficiaries on inherited assets is the same for Minnesota purposes as it is for federal purposes. This is true regardless of whether a Minnesota estate tax return is required or not.</a:t>
            </a:r>
            <a:endParaRPr lang="en-US" dirty="0">
              <a:solidFill>
                <a:srgbClr val="2F2B20"/>
              </a:solidFill>
            </a:endParaRPr>
          </a:p>
          <a:p>
            <a:pPr lvl="2"/>
            <a:endParaRPr lang="en-US" dirty="0" smtClean="0"/>
          </a:p>
        </p:txBody>
      </p:sp>
    </p:spTree>
    <p:extLst>
      <p:ext uri="{BB962C8B-B14F-4D97-AF65-F5344CB8AC3E}">
        <p14:creationId xmlns:p14="http://schemas.microsoft.com/office/powerpoint/2010/main" val="2633729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Gifts Make a Difference</a:t>
            </a:r>
            <a:endParaRPr lang="en-US" dirty="0"/>
          </a:p>
        </p:txBody>
      </p:sp>
      <p:sp>
        <p:nvSpPr>
          <p:cNvPr id="7" name="Content Placeholder 6"/>
          <p:cNvSpPr>
            <a:spLocks noGrp="1"/>
          </p:cNvSpPr>
          <p:nvPr>
            <p:ph idx="1"/>
          </p:nvPr>
        </p:nvSpPr>
        <p:spPr/>
        <p:txBody>
          <a:bodyPr/>
          <a:lstStyle/>
          <a:p>
            <a:r>
              <a:rPr lang="en-US" dirty="0" smtClean="0"/>
              <a:t>Gifts create MN estate tax when…</a:t>
            </a:r>
          </a:p>
          <a:p>
            <a:pPr lvl="1"/>
            <a:r>
              <a:rPr lang="en-US" dirty="0" smtClean="0"/>
              <a:t>1. The taxable estate is under $1,000,000 but the gross estate is over $1,000,000 (gift taxes paid on gifts made within 3 years of death are included in the gross estate)</a:t>
            </a:r>
          </a:p>
          <a:p>
            <a:pPr lvl="1"/>
            <a:r>
              <a:rPr lang="en-US" dirty="0" smtClean="0"/>
              <a:t>2. The gross estate is under $1,000,000 but the federal filing requirement is triggered (gross estate plus lifetime taxable gifts triggers the federal filing requirement)</a:t>
            </a:r>
          </a:p>
          <a:p>
            <a:pPr marL="411480" lvl="1" indent="0">
              <a:buNone/>
            </a:pPr>
            <a:endParaRPr lang="en-US" dirty="0" smtClean="0"/>
          </a:p>
          <a:p>
            <a:pPr marL="339725" indent="-222250"/>
            <a:r>
              <a:rPr lang="en-US" dirty="0" smtClean="0"/>
              <a:t>Certain gifts are ALWAYS taxable for MN purposes</a:t>
            </a:r>
          </a:p>
          <a:p>
            <a:pPr marL="636905" lvl="1" indent="-222250"/>
            <a:r>
              <a:rPr lang="en-US" dirty="0" smtClean="0"/>
              <a:t>1. Transfers with retained life estate</a:t>
            </a:r>
          </a:p>
          <a:p>
            <a:pPr marL="636905" lvl="1" indent="-222250"/>
            <a:r>
              <a:rPr lang="en-US" dirty="0" smtClean="0"/>
              <a:t>2. Transfers taking effect at death</a:t>
            </a:r>
          </a:p>
          <a:p>
            <a:pPr marL="636905" lvl="1" indent="-222250"/>
            <a:r>
              <a:rPr lang="en-US" dirty="0" smtClean="0"/>
              <a:t>3. Revocable transfers</a:t>
            </a:r>
          </a:p>
          <a:p>
            <a:pPr marL="636905" lvl="1" indent="-222250"/>
            <a:r>
              <a:rPr lang="en-US" dirty="0" smtClean="0"/>
              <a:t>4. Life insurance proceeds</a:t>
            </a:r>
          </a:p>
        </p:txBody>
      </p:sp>
      <p:pic>
        <p:nvPicPr>
          <p:cNvPr id="3074" name="Picture 2" descr="C:\Users\adrube\AppData\Local\Microsoft\Windows\Temporary Internet Files\Content.IE5\U34I8QP7\MC90007878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4724400"/>
            <a:ext cx="2302231" cy="170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9765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750"/>
                                        <p:tgtEl>
                                          <p:spTgt spid="7">
                                            <p:txEl>
                                              <p:pRg st="0" end="0"/>
                                            </p:txEl>
                                          </p:spTgt>
                                        </p:tgtEl>
                                      </p:cBhvr>
                                    </p:animEffect>
                                    <p:anim calcmode="lin" valueType="num">
                                      <p:cBhvr>
                                        <p:cTn id="8" dur="75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75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75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750"/>
                                        <p:tgtEl>
                                          <p:spTgt spid="7">
                                            <p:txEl>
                                              <p:pRg st="1" end="1"/>
                                            </p:txEl>
                                          </p:spTgt>
                                        </p:tgtEl>
                                      </p:cBhvr>
                                    </p:animEffect>
                                    <p:anim calcmode="lin" valueType="num">
                                      <p:cBhvr>
                                        <p:cTn id="14" dur="75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75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750"/>
                                        <p:tgtEl>
                                          <p:spTgt spid="7">
                                            <p:txEl>
                                              <p:pRg st="2" end="2"/>
                                            </p:txEl>
                                          </p:spTgt>
                                        </p:tgtEl>
                                      </p:cBhvr>
                                    </p:animEffect>
                                    <p:anim calcmode="lin" valueType="num">
                                      <p:cBhvr>
                                        <p:cTn id="20" dur="75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75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2250"/>
                            </p:stCondLst>
                            <p:childTnLst>
                              <p:par>
                                <p:cTn id="23" presetID="42" presetClass="entr" presetSubtype="0" fill="hold" nodeType="after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Effect transition="in" filter="fade">
                                      <p:cBhvr>
                                        <p:cTn id="25" dur="750"/>
                                        <p:tgtEl>
                                          <p:spTgt spid="7">
                                            <p:txEl>
                                              <p:pRg st="4" end="4"/>
                                            </p:txEl>
                                          </p:spTgt>
                                        </p:tgtEl>
                                      </p:cBhvr>
                                    </p:animEffect>
                                    <p:anim calcmode="lin" valueType="num">
                                      <p:cBhvr>
                                        <p:cTn id="26" dur="75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7" dur="75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3000"/>
                            </p:stCondLst>
                            <p:childTnLst>
                              <p:par>
                                <p:cTn id="29" presetID="42" presetClass="entr" presetSubtype="0" fill="hold" nodeType="after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Effect transition="in" filter="fade">
                                      <p:cBhvr>
                                        <p:cTn id="31" dur="750"/>
                                        <p:tgtEl>
                                          <p:spTgt spid="7">
                                            <p:txEl>
                                              <p:pRg st="5" end="5"/>
                                            </p:txEl>
                                          </p:spTgt>
                                        </p:tgtEl>
                                      </p:cBhvr>
                                    </p:animEffect>
                                    <p:anim calcmode="lin" valueType="num">
                                      <p:cBhvr>
                                        <p:cTn id="32" dur="75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3" dur="75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3750"/>
                            </p:stCondLst>
                            <p:childTnLst>
                              <p:par>
                                <p:cTn id="35" presetID="42" presetClass="entr" presetSubtype="0" fill="hold" nodeType="after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750"/>
                                        <p:tgtEl>
                                          <p:spTgt spid="7">
                                            <p:txEl>
                                              <p:pRg st="6" end="6"/>
                                            </p:txEl>
                                          </p:spTgt>
                                        </p:tgtEl>
                                      </p:cBhvr>
                                    </p:animEffect>
                                    <p:anim calcmode="lin" valueType="num">
                                      <p:cBhvr>
                                        <p:cTn id="38" dur="75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9" dur="75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4500"/>
                            </p:stCondLst>
                            <p:childTnLst>
                              <p:par>
                                <p:cTn id="41" presetID="42" presetClass="entr" presetSubtype="0" fill="hold" nodeType="afterEffect">
                                  <p:stCondLst>
                                    <p:cond delay="0"/>
                                  </p:stCondLst>
                                  <p:childTnLst>
                                    <p:set>
                                      <p:cBhvr>
                                        <p:cTn id="42" dur="1" fill="hold">
                                          <p:stCondLst>
                                            <p:cond delay="0"/>
                                          </p:stCondLst>
                                        </p:cTn>
                                        <p:tgtEl>
                                          <p:spTgt spid="7">
                                            <p:txEl>
                                              <p:pRg st="7" end="7"/>
                                            </p:txEl>
                                          </p:spTgt>
                                        </p:tgtEl>
                                        <p:attrNameLst>
                                          <p:attrName>style.visibility</p:attrName>
                                        </p:attrNameLst>
                                      </p:cBhvr>
                                      <p:to>
                                        <p:strVal val="visible"/>
                                      </p:to>
                                    </p:set>
                                    <p:animEffect transition="in" filter="fade">
                                      <p:cBhvr>
                                        <p:cTn id="43" dur="750"/>
                                        <p:tgtEl>
                                          <p:spTgt spid="7">
                                            <p:txEl>
                                              <p:pRg st="7" end="7"/>
                                            </p:txEl>
                                          </p:spTgt>
                                        </p:tgtEl>
                                      </p:cBhvr>
                                    </p:animEffect>
                                    <p:anim calcmode="lin" valueType="num">
                                      <p:cBhvr>
                                        <p:cTn id="44" dur="75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5" dur="75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5250"/>
                            </p:stCondLst>
                            <p:childTnLst>
                              <p:par>
                                <p:cTn id="47" presetID="42" presetClass="entr" presetSubtype="0" fill="hold" nodeType="afterEffect">
                                  <p:stCondLst>
                                    <p:cond delay="0"/>
                                  </p:stCondLst>
                                  <p:childTnLst>
                                    <p:set>
                                      <p:cBhvr>
                                        <p:cTn id="48" dur="1" fill="hold">
                                          <p:stCondLst>
                                            <p:cond delay="0"/>
                                          </p:stCondLst>
                                        </p:cTn>
                                        <p:tgtEl>
                                          <p:spTgt spid="7">
                                            <p:txEl>
                                              <p:pRg st="8" end="8"/>
                                            </p:txEl>
                                          </p:spTgt>
                                        </p:tgtEl>
                                        <p:attrNameLst>
                                          <p:attrName>style.visibility</p:attrName>
                                        </p:attrNameLst>
                                      </p:cBhvr>
                                      <p:to>
                                        <p:strVal val="visible"/>
                                      </p:to>
                                    </p:set>
                                    <p:animEffect transition="in" filter="fade">
                                      <p:cBhvr>
                                        <p:cTn id="49" dur="750"/>
                                        <p:tgtEl>
                                          <p:spTgt spid="7">
                                            <p:txEl>
                                              <p:pRg st="8" end="8"/>
                                            </p:txEl>
                                          </p:spTgt>
                                        </p:tgtEl>
                                      </p:cBhvr>
                                    </p:animEffect>
                                    <p:anim calcmode="lin" valueType="num">
                                      <p:cBhvr>
                                        <p:cTn id="50" dur="75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51" dur="75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par>
                          <p:cTn id="52" fill="hold">
                            <p:stCondLst>
                              <p:cond delay="6000"/>
                            </p:stCondLst>
                            <p:childTnLst>
                              <p:par>
                                <p:cTn id="53" presetID="53" presetClass="entr" presetSubtype="16" fill="hold" nodeType="afterEffect">
                                  <p:stCondLst>
                                    <p:cond delay="0"/>
                                  </p:stCondLst>
                                  <p:childTnLst>
                                    <p:set>
                                      <p:cBhvr>
                                        <p:cTn id="54" dur="1" fill="hold">
                                          <p:stCondLst>
                                            <p:cond delay="0"/>
                                          </p:stCondLst>
                                        </p:cTn>
                                        <p:tgtEl>
                                          <p:spTgt spid="3074"/>
                                        </p:tgtEl>
                                        <p:attrNameLst>
                                          <p:attrName>style.visibility</p:attrName>
                                        </p:attrNameLst>
                                      </p:cBhvr>
                                      <p:to>
                                        <p:strVal val="visible"/>
                                      </p:to>
                                    </p:set>
                                    <p:anim calcmode="lin" valueType="num">
                                      <p:cBhvr>
                                        <p:cTn id="55" dur="500" fill="hold"/>
                                        <p:tgtEl>
                                          <p:spTgt spid="3074"/>
                                        </p:tgtEl>
                                        <p:attrNameLst>
                                          <p:attrName>ppt_w</p:attrName>
                                        </p:attrNameLst>
                                      </p:cBhvr>
                                      <p:tavLst>
                                        <p:tav tm="0">
                                          <p:val>
                                            <p:fltVal val="0"/>
                                          </p:val>
                                        </p:tav>
                                        <p:tav tm="100000">
                                          <p:val>
                                            <p:strVal val="#ppt_w"/>
                                          </p:val>
                                        </p:tav>
                                      </p:tavLst>
                                    </p:anim>
                                    <p:anim calcmode="lin" valueType="num">
                                      <p:cBhvr>
                                        <p:cTn id="56" dur="500" fill="hold"/>
                                        <p:tgtEl>
                                          <p:spTgt spid="3074"/>
                                        </p:tgtEl>
                                        <p:attrNameLst>
                                          <p:attrName>ppt_h</p:attrName>
                                        </p:attrNameLst>
                                      </p:cBhvr>
                                      <p:tavLst>
                                        <p:tav tm="0">
                                          <p:val>
                                            <p:fltVal val="0"/>
                                          </p:val>
                                        </p:tav>
                                        <p:tav tm="100000">
                                          <p:val>
                                            <p:strVal val="#ppt_h"/>
                                          </p:val>
                                        </p:tav>
                                      </p:tavLst>
                                    </p:anim>
                                    <p:animEffect transition="in" filter="fade">
                                      <p:cBhvr>
                                        <p:cTn id="5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Qualified Small Business and Farm Property Exclusion</a:t>
            </a:r>
            <a:endParaRPr lang="en-US" dirty="0"/>
          </a:p>
        </p:txBody>
      </p:sp>
      <p:sp>
        <p:nvSpPr>
          <p:cNvPr id="3" name="Content Placeholder 2"/>
          <p:cNvSpPr>
            <a:spLocks noGrp="1"/>
          </p:cNvSpPr>
          <p:nvPr>
            <p:ph idx="1"/>
          </p:nvPr>
        </p:nvSpPr>
        <p:spPr>
          <a:xfrm>
            <a:off x="990600" y="2045928"/>
            <a:ext cx="6858000" cy="3973872"/>
          </a:xfrm>
        </p:spPr>
        <p:txBody>
          <a:bodyPr>
            <a:normAutofit/>
          </a:bodyPr>
          <a:lstStyle/>
          <a:p>
            <a:r>
              <a:rPr lang="en-US" sz="2400" dirty="0" smtClean="0"/>
              <a:t>Topics</a:t>
            </a:r>
            <a:r>
              <a:rPr lang="en-US" sz="2400" dirty="0"/>
              <a:t>:</a:t>
            </a:r>
          </a:p>
          <a:p>
            <a:pPr lvl="1"/>
            <a:r>
              <a:rPr lang="en-US" dirty="0"/>
              <a:t>1. </a:t>
            </a:r>
            <a:r>
              <a:rPr lang="en-US" dirty="0" smtClean="0"/>
              <a:t>Summary and Requirements</a:t>
            </a:r>
            <a:endParaRPr lang="en-US" dirty="0"/>
          </a:p>
          <a:p>
            <a:pPr lvl="1"/>
            <a:r>
              <a:rPr lang="en-US" dirty="0"/>
              <a:t>2. </a:t>
            </a:r>
            <a:r>
              <a:rPr lang="en-US" dirty="0" smtClean="0"/>
              <a:t>Commonly Asked Questions</a:t>
            </a:r>
          </a:p>
          <a:p>
            <a:pPr lvl="1"/>
            <a:endParaRPr lang="en-US" sz="2400" dirty="0" smtClean="0"/>
          </a:p>
          <a:p>
            <a:pPr lvl="1"/>
            <a:endParaRPr lang="en-US" sz="2400" dirty="0"/>
          </a:p>
          <a:p>
            <a:pPr lvl="1"/>
            <a:r>
              <a:rPr lang="en-US" sz="2400" dirty="0" smtClean="0"/>
              <a:t>Fact </a:t>
            </a:r>
            <a:r>
              <a:rPr lang="en-US" sz="2400" dirty="0"/>
              <a:t>sheet on our website </a:t>
            </a:r>
            <a:r>
              <a:rPr lang="en-US" sz="2400" dirty="0">
                <a:solidFill>
                  <a:srgbClr val="00B050"/>
                </a:solidFill>
                <a:hlinkClick r:id="rId2"/>
              </a:rPr>
              <a:t>www.taxes.state.mn.us</a:t>
            </a:r>
            <a:endParaRPr lang="en-US" sz="2400" dirty="0">
              <a:solidFill>
                <a:srgbClr val="00B050"/>
              </a:solidFill>
            </a:endParaRPr>
          </a:p>
          <a:p>
            <a:pPr lvl="1"/>
            <a:endParaRPr lang="en-US" sz="2400" dirty="0"/>
          </a:p>
          <a:p>
            <a:endParaRPr lang="en-US" sz="2400" dirty="0" smtClean="0"/>
          </a:p>
        </p:txBody>
      </p:sp>
      <p:pic>
        <p:nvPicPr>
          <p:cNvPr id="6" name="Picture 3" descr="C:\Users\adrube\AppData\Local\Microsoft\Windows\Temporary Internet Files\Content.IE5\68CZ30E6\MC90001999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3733800"/>
            <a:ext cx="2511714" cy="23831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393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25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25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25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inVertical)">
                                      <p:cBhvr>
                                        <p:cTn id="16" dur="250"/>
                                        <p:tgtEl>
                                          <p:spTgt spid="3">
                                            <p:txEl>
                                              <p:pRg st="5" end="5"/>
                                            </p:txEl>
                                          </p:spTgt>
                                        </p:tgtEl>
                                      </p:cBhvr>
                                    </p:animEffect>
                                  </p:childTnLst>
                                </p:cTn>
                              </p:par>
                            </p:childTnLst>
                          </p:cTn>
                        </p:par>
                        <p:par>
                          <p:cTn id="17" fill="hold">
                            <p:stCondLst>
                              <p:cond delay="250"/>
                            </p:stCondLst>
                            <p:childTnLst>
                              <p:par>
                                <p:cTn id="18" presetID="6" presetClass="entr" presetSubtype="16" fill="hold"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70356"/>
            <a:ext cx="8153400" cy="1143000"/>
          </a:xfrm>
        </p:spPr>
        <p:txBody>
          <a:bodyPr/>
          <a:lstStyle/>
          <a:p>
            <a:pPr algn="ctr"/>
            <a:r>
              <a:rPr lang="en-US" sz="3600" dirty="0" smtClean="0"/>
              <a:t>Exclusion Summary</a:t>
            </a:r>
            <a:endParaRPr lang="en-US" sz="3600" dirty="0"/>
          </a:p>
        </p:txBody>
      </p:sp>
      <p:sp>
        <p:nvSpPr>
          <p:cNvPr id="3" name="Content Placeholder 2"/>
          <p:cNvSpPr>
            <a:spLocks noGrp="1"/>
          </p:cNvSpPr>
          <p:nvPr>
            <p:ph idx="1"/>
          </p:nvPr>
        </p:nvSpPr>
        <p:spPr>
          <a:xfrm>
            <a:off x="637032" y="2438400"/>
            <a:ext cx="7315200" cy="3743951"/>
          </a:xfrm>
        </p:spPr>
        <p:txBody>
          <a:bodyPr/>
          <a:lstStyle/>
          <a:p>
            <a:r>
              <a:rPr lang="en-US" sz="2400" dirty="0"/>
              <a:t>Decedents dying </a:t>
            </a:r>
            <a:r>
              <a:rPr lang="en-US" sz="2400" b="1" dirty="0"/>
              <a:t>after June 30, </a:t>
            </a:r>
            <a:r>
              <a:rPr lang="en-US" sz="2400" b="1" dirty="0" smtClean="0"/>
              <a:t>2011</a:t>
            </a:r>
          </a:p>
          <a:p>
            <a:r>
              <a:rPr lang="en-US" sz="2400" b="1" dirty="0" smtClean="0"/>
              <a:t>Continuously</a:t>
            </a:r>
            <a:r>
              <a:rPr lang="en-US" sz="2400" dirty="0" smtClean="0"/>
              <a:t> </a:t>
            </a:r>
            <a:r>
              <a:rPr lang="en-US" sz="2400" b="1" dirty="0" smtClean="0"/>
              <a:t>owned</a:t>
            </a:r>
            <a:r>
              <a:rPr lang="en-US" sz="2400" dirty="0" smtClean="0"/>
              <a:t> qualified small business property or qualified farm property </a:t>
            </a:r>
            <a:r>
              <a:rPr lang="en-US" sz="2400" b="1" dirty="0" smtClean="0"/>
              <a:t>for the three-year period ending at decedent’s death</a:t>
            </a:r>
          </a:p>
          <a:p>
            <a:r>
              <a:rPr lang="en-US" sz="2400" dirty="0" smtClean="0"/>
              <a:t>Passed qualified property at death to a </a:t>
            </a:r>
            <a:r>
              <a:rPr lang="en-US" sz="2400" b="1" dirty="0" smtClean="0"/>
              <a:t>qualified heir</a:t>
            </a:r>
            <a:endParaRPr lang="en-US" sz="2400" b="1" dirty="0"/>
          </a:p>
          <a:p>
            <a:r>
              <a:rPr lang="en-US" sz="2400" dirty="0"/>
              <a:t>Exclusion cannot exceed </a:t>
            </a:r>
            <a:r>
              <a:rPr lang="en-US" sz="2400" b="1" dirty="0"/>
              <a:t>$4 million</a:t>
            </a:r>
          </a:p>
          <a:p>
            <a:r>
              <a:rPr lang="en-US" sz="2400" dirty="0"/>
              <a:t>Pay </a:t>
            </a:r>
            <a:r>
              <a:rPr lang="en-US" sz="2400" b="1" dirty="0"/>
              <a:t>recapture tax </a:t>
            </a:r>
            <a:r>
              <a:rPr lang="en-US" sz="2400" dirty="0"/>
              <a:t>if the heirs default</a:t>
            </a:r>
          </a:p>
          <a:p>
            <a:pPr lvl="1"/>
            <a:endParaRPr lang="en-US" dirty="0"/>
          </a:p>
          <a:p>
            <a:pPr lvl="1"/>
            <a:endParaRPr lang="en-US" dirty="0"/>
          </a:p>
        </p:txBody>
      </p:sp>
      <p:pic>
        <p:nvPicPr>
          <p:cNvPr id="5" name="Picture 4" descr="C:\Users\adrube\AppData\Local\Microsoft\Windows\Temporary Internet Files\Content.IE5\YXH2RXGR\MC90028233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533400"/>
            <a:ext cx="1548130" cy="156670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adrube\AppData\Local\Microsoft\Windows\Temporary Internet Files\Content.IE5\68CZ30E6\MC90031977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1448" y="408297"/>
            <a:ext cx="1749247" cy="1816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209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2422</TotalTime>
  <Words>2203</Words>
  <Application>Microsoft Office PowerPoint</Application>
  <PresentationFormat>On-screen Show (4:3)</PresentationFormat>
  <Paragraphs>223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Adjacency</vt:lpstr>
      <vt:lpstr>Minnesota Estate Tax </vt:lpstr>
      <vt:lpstr>Topics</vt:lpstr>
      <vt:lpstr>2010 &amp; 2011 Estate Tax</vt:lpstr>
      <vt:lpstr>IRS “Opting Out” For 2010</vt:lpstr>
      <vt:lpstr>How “Opting-Out” Affected MN</vt:lpstr>
      <vt:lpstr>How “Opting-Out” Affected MN</vt:lpstr>
      <vt:lpstr>When Gifts Make a Difference</vt:lpstr>
      <vt:lpstr>Qualified Small Business and Farm Property Exclusion</vt:lpstr>
      <vt:lpstr>Exclusion Summary</vt:lpstr>
      <vt:lpstr>Qualified Heirs &amp; Family Members</vt:lpstr>
      <vt:lpstr>             Qualified Small Business Property Exclusion Requirements</vt:lpstr>
      <vt:lpstr>            Qualified Farm Property              Exclusion Requirements</vt:lpstr>
      <vt:lpstr>Recapture Tax is Imposed if…</vt:lpstr>
      <vt:lpstr>Signing the Recapture Agreement</vt:lpstr>
      <vt:lpstr>Operating the Trade or Business</vt:lpstr>
      <vt:lpstr>$1 Million Exemption Amount</vt:lpstr>
      <vt:lpstr>Types of Qualified Properties</vt:lpstr>
      <vt:lpstr>Inter Vivos Revocable Trusts</vt:lpstr>
      <vt:lpstr>Life Estate</vt:lpstr>
      <vt:lpstr>Estate Tax Common Mistakes</vt:lpstr>
      <vt:lpstr>Minnesota Situs Laws</vt:lpstr>
      <vt:lpstr>Charitable &amp; Marital Deductions</vt:lpstr>
      <vt:lpstr>Allowable  Misc. Deductions</vt:lpstr>
      <vt:lpstr>Property Valuation</vt:lpstr>
      <vt:lpstr>Fiduciary Tax Common Mistakes</vt:lpstr>
      <vt:lpstr>M2 Filing Requirements</vt:lpstr>
      <vt:lpstr>MN Trust &amp; Estate  Residency Rules - Trusts</vt:lpstr>
      <vt:lpstr>MN Trust &amp; Estate  Residency Rules - Trusts</vt:lpstr>
      <vt:lpstr>MN Trust &amp; Estate  Residency Rules - Estates</vt:lpstr>
      <vt:lpstr>Communication &amp; System Changes</vt:lpstr>
      <vt:lpstr>Questions</vt:lpstr>
      <vt:lpstr>Contact Information</vt:lpstr>
    </vt:vector>
  </TitlesOfParts>
  <Company>Minnesota Department of Revenue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April Drube</dc:creator>
  <cp:lastModifiedBy>April Drube</cp:lastModifiedBy>
  <cp:revision>104</cp:revision>
  <dcterms:created xsi:type="dcterms:W3CDTF">2011-09-22T13:11:40Z</dcterms:created>
  <dcterms:modified xsi:type="dcterms:W3CDTF">2012-01-12T14:55:28Z</dcterms:modified>
</cp:coreProperties>
</file>